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7"/>
  </p:notesMasterIdLst>
  <p:handoutMasterIdLst>
    <p:handoutMasterId r:id="rId18"/>
  </p:handoutMasterIdLst>
  <p:sldIdLst>
    <p:sldId id="256" r:id="rId2"/>
    <p:sldId id="273" r:id="rId3"/>
    <p:sldId id="265" r:id="rId4"/>
    <p:sldId id="267" r:id="rId5"/>
    <p:sldId id="260" r:id="rId6"/>
    <p:sldId id="262" r:id="rId7"/>
    <p:sldId id="263" r:id="rId8"/>
    <p:sldId id="266" r:id="rId9"/>
    <p:sldId id="258" r:id="rId10"/>
    <p:sldId id="259" r:id="rId11"/>
    <p:sldId id="264" r:id="rId12"/>
    <p:sldId id="261" r:id="rId13"/>
    <p:sldId id="270" r:id="rId14"/>
    <p:sldId id="271" r:id="rId15"/>
    <p:sldId id="269"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05" autoAdjust="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3431E-AD27-4508-8ECD-B2B531C1AE02}" type="doc">
      <dgm:prSet loTypeId="urn:microsoft.com/office/officeart/2005/8/layout/venn1" loCatId="relationship" qsTypeId="urn:microsoft.com/office/officeart/2005/8/quickstyle/simple1" qsCatId="simple" csTypeId="urn:microsoft.com/office/officeart/2005/8/colors/accent1_2" csCatId="accent1" phldr="1"/>
      <dgm:spPr/>
    </dgm:pt>
    <dgm:pt modelId="{3C4D84CB-03BE-4E85-A881-E5A2815CE672}">
      <dgm:prSet phldrT="[Texte]"/>
      <dgm:spPr/>
      <dgm:t>
        <a:bodyPr/>
        <a:lstStyle/>
        <a:p>
          <a:r>
            <a:rPr lang="fr-FR" dirty="0" smtClean="0"/>
            <a:t>Entreprise</a:t>
          </a:r>
          <a:endParaRPr lang="fr-FR" dirty="0"/>
        </a:p>
      </dgm:t>
    </dgm:pt>
    <dgm:pt modelId="{8901DE58-10E9-4A6F-BF2D-B1C1F3CF58ED}" type="parTrans" cxnId="{1B22C45D-B631-4EB5-B31F-7C1D25ACCCB9}">
      <dgm:prSet/>
      <dgm:spPr/>
      <dgm:t>
        <a:bodyPr/>
        <a:lstStyle/>
        <a:p>
          <a:endParaRPr lang="fr-FR"/>
        </a:p>
      </dgm:t>
    </dgm:pt>
    <dgm:pt modelId="{27DD75FD-2870-4696-8BFA-E862DBDC8896}" type="sibTrans" cxnId="{1B22C45D-B631-4EB5-B31F-7C1D25ACCCB9}">
      <dgm:prSet/>
      <dgm:spPr/>
      <dgm:t>
        <a:bodyPr/>
        <a:lstStyle/>
        <a:p>
          <a:endParaRPr lang="fr-FR"/>
        </a:p>
      </dgm:t>
    </dgm:pt>
    <dgm:pt modelId="{6F169543-C251-4CF1-8D5E-555E04452C43}">
      <dgm:prSet phldrT="[Texte]"/>
      <dgm:spPr/>
      <dgm:t>
        <a:bodyPr/>
        <a:lstStyle/>
        <a:p>
          <a:r>
            <a:rPr lang="fr-FR" dirty="0" smtClean="0"/>
            <a:t>Université</a:t>
          </a:r>
          <a:endParaRPr lang="fr-FR" dirty="0"/>
        </a:p>
      </dgm:t>
    </dgm:pt>
    <dgm:pt modelId="{F80B66AA-84D3-4CB2-AF9F-CD92EBB38F3B}" type="parTrans" cxnId="{AF8F9FDA-8380-4EFB-A2E3-01BAD9F102A9}">
      <dgm:prSet/>
      <dgm:spPr/>
      <dgm:t>
        <a:bodyPr/>
        <a:lstStyle/>
        <a:p>
          <a:endParaRPr lang="fr-FR"/>
        </a:p>
      </dgm:t>
    </dgm:pt>
    <dgm:pt modelId="{97317604-1D43-44C8-860D-619411820F8E}" type="sibTrans" cxnId="{AF8F9FDA-8380-4EFB-A2E3-01BAD9F102A9}">
      <dgm:prSet/>
      <dgm:spPr/>
      <dgm:t>
        <a:bodyPr/>
        <a:lstStyle/>
        <a:p>
          <a:endParaRPr lang="fr-FR"/>
        </a:p>
      </dgm:t>
    </dgm:pt>
    <dgm:pt modelId="{D95947F6-29B9-4BED-B393-280F046AC8DA}">
      <dgm:prSet phldrT="[Texte]"/>
      <dgm:spPr/>
      <dgm:t>
        <a:bodyPr/>
        <a:lstStyle/>
        <a:p>
          <a:r>
            <a:rPr lang="fr-FR" dirty="0" smtClean="0"/>
            <a:t>Professionnel </a:t>
          </a:r>
          <a:endParaRPr lang="fr-FR" dirty="0"/>
        </a:p>
      </dgm:t>
    </dgm:pt>
    <dgm:pt modelId="{AD806D8B-30EF-4C21-938B-FCAF210F4B91}" type="parTrans" cxnId="{8388B227-5116-4C9C-9A96-DF726C9E59F9}">
      <dgm:prSet/>
      <dgm:spPr/>
      <dgm:t>
        <a:bodyPr/>
        <a:lstStyle/>
        <a:p>
          <a:endParaRPr lang="fr-FR"/>
        </a:p>
      </dgm:t>
    </dgm:pt>
    <dgm:pt modelId="{602A5726-E380-485C-97AE-0DCD0C4AEE5D}" type="sibTrans" cxnId="{8388B227-5116-4C9C-9A96-DF726C9E59F9}">
      <dgm:prSet/>
      <dgm:spPr/>
      <dgm:t>
        <a:bodyPr/>
        <a:lstStyle/>
        <a:p>
          <a:endParaRPr lang="fr-FR"/>
        </a:p>
      </dgm:t>
    </dgm:pt>
    <dgm:pt modelId="{3106646E-08B0-433A-AC48-D70A613703F6}" type="pres">
      <dgm:prSet presAssocID="{7A53431E-AD27-4508-8ECD-B2B531C1AE02}" presName="compositeShape" presStyleCnt="0">
        <dgm:presLayoutVars>
          <dgm:chMax val="7"/>
          <dgm:dir/>
          <dgm:resizeHandles val="exact"/>
        </dgm:presLayoutVars>
      </dgm:prSet>
      <dgm:spPr/>
    </dgm:pt>
    <dgm:pt modelId="{31A059B0-48E1-408B-81DE-94EA05EDF0A7}" type="pres">
      <dgm:prSet presAssocID="{3C4D84CB-03BE-4E85-A881-E5A2815CE672}" presName="circ1" presStyleLbl="vennNode1" presStyleIdx="0" presStyleCnt="3"/>
      <dgm:spPr/>
      <dgm:t>
        <a:bodyPr/>
        <a:lstStyle/>
        <a:p>
          <a:endParaRPr lang="fr-FR"/>
        </a:p>
      </dgm:t>
    </dgm:pt>
    <dgm:pt modelId="{B8D11A3A-4095-4C17-B8DF-6A75EAECF2E2}" type="pres">
      <dgm:prSet presAssocID="{3C4D84CB-03BE-4E85-A881-E5A2815CE672}" presName="circ1Tx" presStyleLbl="revTx" presStyleIdx="0" presStyleCnt="0">
        <dgm:presLayoutVars>
          <dgm:chMax val="0"/>
          <dgm:chPref val="0"/>
          <dgm:bulletEnabled val="1"/>
        </dgm:presLayoutVars>
      </dgm:prSet>
      <dgm:spPr/>
      <dgm:t>
        <a:bodyPr/>
        <a:lstStyle/>
        <a:p>
          <a:endParaRPr lang="fr-FR"/>
        </a:p>
      </dgm:t>
    </dgm:pt>
    <dgm:pt modelId="{2CF22806-556A-4A5E-A32D-E134A8658A84}" type="pres">
      <dgm:prSet presAssocID="{6F169543-C251-4CF1-8D5E-555E04452C43}" presName="circ2" presStyleLbl="vennNode1" presStyleIdx="1" presStyleCnt="3"/>
      <dgm:spPr/>
      <dgm:t>
        <a:bodyPr/>
        <a:lstStyle/>
        <a:p>
          <a:endParaRPr lang="fr-FR"/>
        </a:p>
      </dgm:t>
    </dgm:pt>
    <dgm:pt modelId="{13CACE36-0A69-436A-A7F7-03878BEDEE6D}" type="pres">
      <dgm:prSet presAssocID="{6F169543-C251-4CF1-8D5E-555E04452C43}" presName="circ2Tx" presStyleLbl="revTx" presStyleIdx="0" presStyleCnt="0">
        <dgm:presLayoutVars>
          <dgm:chMax val="0"/>
          <dgm:chPref val="0"/>
          <dgm:bulletEnabled val="1"/>
        </dgm:presLayoutVars>
      </dgm:prSet>
      <dgm:spPr/>
      <dgm:t>
        <a:bodyPr/>
        <a:lstStyle/>
        <a:p>
          <a:endParaRPr lang="fr-FR"/>
        </a:p>
      </dgm:t>
    </dgm:pt>
    <dgm:pt modelId="{0A90F9B8-3723-4E10-B995-B927AE34720E}" type="pres">
      <dgm:prSet presAssocID="{D95947F6-29B9-4BED-B393-280F046AC8DA}" presName="circ3" presStyleLbl="vennNode1" presStyleIdx="2" presStyleCnt="3"/>
      <dgm:spPr/>
      <dgm:t>
        <a:bodyPr/>
        <a:lstStyle/>
        <a:p>
          <a:endParaRPr lang="fr-FR"/>
        </a:p>
      </dgm:t>
    </dgm:pt>
    <dgm:pt modelId="{CC99B2E9-FC6F-4179-BEBC-99A92F3342CB}" type="pres">
      <dgm:prSet presAssocID="{D95947F6-29B9-4BED-B393-280F046AC8DA}" presName="circ3Tx" presStyleLbl="revTx" presStyleIdx="0" presStyleCnt="0">
        <dgm:presLayoutVars>
          <dgm:chMax val="0"/>
          <dgm:chPref val="0"/>
          <dgm:bulletEnabled val="1"/>
        </dgm:presLayoutVars>
      </dgm:prSet>
      <dgm:spPr/>
      <dgm:t>
        <a:bodyPr/>
        <a:lstStyle/>
        <a:p>
          <a:endParaRPr lang="fr-FR"/>
        </a:p>
      </dgm:t>
    </dgm:pt>
  </dgm:ptLst>
  <dgm:cxnLst>
    <dgm:cxn modelId="{625D1741-0ABD-43C5-A588-0EC3291A93CC}" type="presOf" srcId="{3C4D84CB-03BE-4E85-A881-E5A2815CE672}" destId="{31A059B0-48E1-408B-81DE-94EA05EDF0A7}" srcOrd="0" destOrd="0" presId="urn:microsoft.com/office/officeart/2005/8/layout/venn1"/>
    <dgm:cxn modelId="{5ED56436-015E-4F0F-9A6A-2DEF67FA68E6}" type="presOf" srcId="{D95947F6-29B9-4BED-B393-280F046AC8DA}" destId="{0A90F9B8-3723-4E10-B995-B927AE34720E}" srcOrd="0" destOrd="0" presId="urn:microsoft.com/office/officeart/2005/8/layout/venn1"/>
    <dgm:cxn modelId="{AF8F9FDA-8380-4EFB-A2E3-01BAD9F102A9}" srcId="{7A53431E-AD27-4508-8ECD-B2B531C1AE02}" destId="{6F169543-C251-4CF1-8D5E-555E04452C43}" srcOrd="1" destOrd="0" parTransId="{F80B66AA-84D3-4CB2-AF9F-CD92EBB38F3B}" sibTransId="{97317604-1D43-44C8-860D-619411820F8E}"/>
    <dgm:cxn modelId="{8388B227-5116-4C9C-9A96-DF726C9E59F9}" srcId="{7A53431E-AD27-4508-8ECD-B2B531C1AE02}" destId="{D95947F6-29B9-4BED-B393-280F046AC8DA}" srcOrd="2" destOrd="0" parTransId="{AD806D8B-30EF-4C21-938B-FCAF210F4B91}" sibTransId="{602A5726-E380-485C-97AE-0DCD0C4AEE5D}"/>
    <dgm:cxn modelId="{4BD4AE18-F0D8-4263-84D2-4BBDF929EE48}" type="presOf" srcId="{6F169543-C251-4CF1-8D5E-555E04452C43}" destId="{2CF22806-556A-4A5E-A32D-E134A8658A84}" srcOrd="0" destOrd="0" presId="urn:microsoft.com/office/officeart/2005/8/layout/venn1"/>
    <dgm:cxn modelId="{1B22C45D-B631-4EB5-B31F-7C1D25ACCCB9}" srcId="{7A53431E-AD27-4508-8ECD-B2B531C1AE02}" destId="{3C4D84CB-03BE-4E85-A881-E5A2815CE672}" srcOrd="0" destOrd="0" parTransId="{8901DE58-10E9-4A6F-BF2D-B1C1F3CF58ED}" sibTransId="{27DD75FD-2870-4696-8BFA-E862DBDC8896}"/>
    <dgm:cxn modelId="{1E62907A-E11F-4651-B567-CD118124EE3F}" type="presOf" srcId="{6F169543-C251-4CF1-8D5E-555E04452C43}" destId="{13CACE36-0A69-436A-A7F7-03878BEDEE6D}" srcOrd="1" destOrd="0" presId="urn:microsoft.com/office/officeart/2005/8/layout/venn1"/>
    <dgm:cxn modelId="{747B2B90-8358-4277-87F4-CEAA78FB13D9}" type="presOf" srcId="{D95947F6-29B9-4BED-B393-280F046AC8DA}" destId="{CC99B2E9-FC6F-4179-BEBC-99A92F3342CB}" srcOrd="1" destOrd="0" presId="urn:microsoft.com/office/officeart/2005/8/layout/venn1"/>
    <dgm:cxn modelId="{038F0B98-22B8-4F4A-B336-94B90CBFF19C}" type="presOf" srcId="{7A53431E-AD27-4508-8ECD-B2B531C1AE02}" destId="{3106646E-08B0-433A-AC48-D70A613703F6}" srcOrd="0" destOrd="0" presId="urn:microsoft.com/office/officeart/2005/8/layout/venn1"/>
    <dgm:cxn modelId="{9616B75A-F8F3-4E22-9B97-871F0D336C2F}" type="presOf" srcId="{3C4D84CB-03BE-4E85-A881-E5A2815CE672}" destId="{B8D11A3A-4095-4C17-B8DF-6A75EAECF2E2}" srcOrd="1" destOrd="0" presId="urn:microsoft.com/office/officeart/2005/8/layout/venn1"/>
    <dgm:cxn modelId="{C9A11AE2-C164-4A52-A4A1-9F7425FAFDDF}" type="presParOf" srcId="{3106646E-08B0-433A-AC48-D70A613703F6}" destId="{31A059B0-48E1-408B-81DE-94EA05EDF0A7}" srcOrd="0" destOrd="0" presId="urn:microsoft.com/office/officeart/2005/8/layout/venn1"/>
    <dgm:cxn modelId="{F1BDCBAD-3B2A-493F-AD07-10A28557D386}" type="presParOf" srcId="{3106646E-08B0-433A-AC48-D70A613703F6}" destId="{B8D11A3A-4095-4C17-B8DF-6A75EAECF2E2}" srcOrd="1" destOrd="0" presId="urn:microsoft.com/office/officeart/2005/8/layout/venn1"/>
    <dgm:cxn modelId="{44B31D87-4C23-49B6-8D3D-6BEFC3DE7F63}" type="presParOf" srcId="{3106646E-08B0-433A-AC48-D70A613703F6}" destId="{2CF22806-556A-4A5E-A32D-E134A8658A84}" srcOrd="2" destOrd="0" presId="urn:microsoft.com/office/officeart/2005/8/layout/venn1"/>
    <dgm:cxn modelId="{E9D47352-298F-4C57-B461-C9E929EEACE2}" type="presParOf" srcId="{3106646E-08B0-433A-AC48-D70A613703F6}" destId="{13CACE36-0A69-436A-A7F7-03878BEDEE6D}" srcOrd="3" destOrd="0" presId="urn:microsoft.com/office/officeart/2005/8/layout/venn1"/>
    <dgm:cxn modelId="{2F111782-639E-4548-AA43-9BC5D55E9AF5}" type="presParOf" srcId="{3106646E-08B0-433A-AC48-D70A613703F6}" destId="{0A90F9B8-3723-4E10-B995-B927AE34720E}" srcOrd="4" destOrd="0" presId="urn:microsoft.com/office/officeart/2005/8/layout/venn1"/>
    <dgm:cxn modelId="{9F5BA17E-9B72-4C72-8A1B-BAD715FF248E}" type="presParOf" srcId="{3106646E-08B0-433A-AC48-D70A613703F6}" destId="{CC99B2E9-FC6F-4179-BEBC-99A92F3342C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FR" smtClean="0"/>
              <a:t>Apport des Travaux Universitaires dans le Processus d’Evolution </a:t>
            </a:r>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44F2C6-59EF-416A-ABAA-8F92E992AF88}" type="datetimeFigureOut">
              <a:rPr lang="fr-FR" smtClean="0"/>
              <a:t>20/05/2018</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smtClean="0"/>
              <a:t>R.ARFA</a:t>
            </a:r>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B93A90-4C08-4F0A-9525-33D575E38554}" type="slidenum">
              <a:rPr lang="fr-FR" smtClean="0"/>
              <a:t>‹N°›</a:t>
            </a:fld>
            <a:endParaRPr lang="fr-FR"/>
          </a:p>
        </p:txBody>
      </p:sp>
    </p:spTree>
    <p:extLst>
      <p:ext uri="{BB962C8B-B14F-4D97-AF65-F5344CB8AC3E}">
        <p14:creationId xmlns:p14="http://schemas.microsoft.com/office/powerpoint/2010/main" val="17801227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fr-FR" smtClean="0"/>
              <a:t>Apport des Travaux Universitaires dans le Processus d’Evolution </a:t>
            </a: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08A69-3450-4E1F-BAD1-DED9DB81B4DF}" type="datetimeFigureOut">
              <a:rPr lang="fr-FR" smtClean="0"/>
              <a:t>20/05/2018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smtClean="0"/>
              <a:t>R.ARFA</a:t>
            </a: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5B966-68C7-43FE-89EC-5F4D0B14EE5C}" type="slidenum">
              <a:rPr lang="fr-FR" smtClean="0"/>
              <a:t>‹N°›</a:t>
            </a:fld>
            <a:endParaRPr lang="fr-FR"/>
          </a:p>
        </p:txBody>
      </p:sp>
    </p:spTree>
    <p:extLst>
      <p:ext uri="{BB962C8B-B14F-4D97-AF65-F5344CB8AC3E}">
        <p14:creationId xmlns:p14="http://schemas.microsoft.com/office/powerpoint/2010/main" val="396656810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7306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840360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a:xfrm>
            <a:off x="5332412" y="5883275"/>
            <a:ext cx="4324044" cy="365125"/>
          </a:xfrm>
        </p:spPr>
        <p:txBody>
          <a:bodyPr/>
          <a:lstStyle/>
          <a:p>
            <a:endParaRPr lang="fr-FR"/>
          </a:p>
        </p:txBody>
      </p:sp>
      <p:sp>
        <p:nvSpPr>
          <p:cNvPr id="6" name="Slide Number Placeholder 5"/>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406286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F2394CE2-A63F-492F-BC39-871CAA6DDD15}" type="datetimeFigureOut">
              <a:rPr lang="fr-FR" smtClean="0"/>
              <a:t>20/05/2018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2875641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1095885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241220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1760264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367549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smtClean="0"/>
              <a:t>Modifiez les styles du texte du masque</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276198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1926832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2527770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10951856" y="5867131"/>
            <a:ext cx="551167" cy="365125"/>
          </a:xfrm>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72988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2394CE2-A63F-492F-BC39-871CAA6DDD15}" type="datetimeFigureOut">
              <a:rPr lang="fr-FR" smtClean="0"/>
              <a:t>20/05/2018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303942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F2394CE2-A63F-492F-BC39-871CAA6DDD15}" type="datetimeFigureOut">
              <a:rPr lang="fr-FR" smtClean="0"/>
              <a:t>20/05/2018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72107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F2394CE2-A63F-492F-BC39-871CAA6DDD15}" type="datetimeFigureOut">
              <a:rPr lang="fr-FR" smtClean="0"/>
              <a:t>20/05/2018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620345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F2394CE2-A63F-492F-BC39-871CAA6DDD15}" type="datetimeFigureOut">
              <a:rPr lang="fr-FR" smtClean="0"/>
              <a:t>20/05/2018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395297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394CE2-A63F-492F-BC39-871CAA6DDD15}" type="datetimeFigureOut">
              <a:rPr lang="fr-FR" smtClean="0"/>
              <a:t>20/05/2018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195297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F2394CE2-A63F-492F-BC39-871CAA6DDD15}" type="datetimeFigureOut">
              <a:rPr lang="fr-FR" smtClean="0"/>
              <a:t>20/05/2018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284245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F2394CE2-A63F-492F-BC39-871CAA6DDD15}" type="datetimeFigureOut">
              <a:rPr lang="fr-FR" smtClean="0"/>
              <a:t>20/05/2018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C2AA4D9-056C-421D-A87A-2406E006AB2C}" type="slidenum">
              <a:rPr lang="fr-FR" smtClean="0"/>
              <a:t>‹N°›</a:t>
            </a:fld>
            <a:endParaRPr lang="fr-FR"/>
          </a:p>
        </p:txBody>
      </p:sp>
    </p:spTree>
    <p:extLst>
      <p:ext uri="{BB962C8B-B14F-4D97-AF65-F5344CB8AC3E}">
        <p14:creationId xmlns:p14="http://schemas.microsoft.com/office/powerpoint/2010/main" val="638198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2394CE2-A63F-492F-BC39-871CAA6DDD15}" type="datetimeFigureOut">
              <a:rPr lang="fr-FR" smtClean="0"/>
              <a:t>20/05/2018</a:t>
            </a:fld>
            <a:endParaRPr lang="fr-F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2AA4D9-056C-421D-A87A-2406E006AB2C}" type="slidenum">
              <a:rPr lang="fr-FR" smtClean="0"/>
              <a:t>‹N°›</a:t>
            </a:fld>
            <a:endParaRPr lang="fr-FR"/>
          </a:p>
        </p:txBody>
      </p:sp>
    </p:spTree>
    <p:extLst>
      <p:ext uri="{BB962C8B-B14F-4D97-AF65-F5344CB8AC3E}">
        <p14:creationId xmlns:p14="http://schemas.microsoft.com/office/powerpoint/2010/main" val="11493119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02722" y="2428650"/>
            <a:ext cx="11689278" cy="2387600"/>
          </a:xfrm>
        </p:spPr>
        <p:txBody>
          <a:bodyPr>
            <a:normAutofit fontScale="90000"/>
          </a:bodyPr>
          <a:lstStyle/>
          <a:p>
            <a:pPr algn="ctr"/>
            <a:r>
              <a:rPr lang="fr-FR" dirty="0" smtClean="0">
                <a:latin typeface="Bookman Old Style" panose="02050604050505020204" pitchFamily="18" charset="0"/>
              </a:rPr>
              <a:t>Apport(s) des Travaux Universitaires dans le Processus d’Evolution </a:t>
            </a:r>
            <a:br>
              <a:rPr lang="fr-FR" dirty="0" smtClean="0">
                <a:latin typeface="Bookman Old Style" panose="02050604050505020204" pitchFamily="18" charset="0"/>
              </a:rPr>
            </a:br>
            <a:r>
              <a:rPr lang="fr-FR" dirty="0" smtClean="0">
                <a:latin typeface="Bookman Old Style" panose="02050604050505020204" pitchFamily="18" charset="0"/>
              </a:rPr>
              <a:t>du Système Comptable </a:t>
            </a:r>
            <a:br>
              <a:rPr lang="fr-FR" dirty="0" smtClean="0">
                <a:latin typeface="Bookman Old Style" panose="02050604050505020204" pitchFamily="18" charset="0"/>
              </a:rPr>
            </a:br>
            <a:r>
              <a:rPr lang="fr-FR" dirty="0" smtClean="0">
                <a:latin typeface="Bookman Old Style" panose="02050604050505020204" pitchFamily="18" charset="0"/>
              </a:rPr>
              <a:t>et Financier</a:t>
            </a:r>
            <a:endParaRPr lang="fr-FR" dirty="0">
              <a:latin typeface="Bookman Old Style" panose="02050604050505020204" pitchFamily="18" charset="0"/>
            </a:endParaRPr>
          </a:p>
        </p:txBody>
      </p:sp>
      <p:sp>
        <p:nvSpPr>
          <p:cNvPr id="3" name="ZoneTexte 2"/>
          <p:cNvSpPr txBox="1"/>
          <p:nvPr/>
        </p:nvSpPr>
        <p:spPr>
          <a:xfrm>
            <a:off x="10508566" y="6105379"/>
            <a:ext cx="1516184" cy="553998"/>
          </a:xfrm>
          <a:prstGeom prst="rect">
            <a:avLst/>
          </a:prstGeom>
          <a:noFill/>
        </p:spPr>
        <p:txBody>
          <a:bodyPr wrap="none" rtlCol="0">
            <a:spAutoFit/>
          </a:bodyPr>
          <a:lstStyle/>
          <a:p>
            <a:r>
              <a:rPr lang="fr-FR" sz="3000" i="1" dirty="0" smtClean="0">
                <a:latin typeface="Calisto MT" panose="02040603050505030304" pitchFamily="18" charset="0"/>
              </a:rPr>
              <a:t>R.ARFA</a:t>
            </a:r>
            <a:endParaRPr lang="fr-FR" sz="3000" i="1" dirty="0">
              <a:latin typeface="Calisto MT" panose="02040603050505030304" pitchFamily="18" charset="0"/>
            </a:endParaRPr>
          </a:p>
        </p:txBody>
      </p:sp>
    </p:spTree>
    <p:extLst>
      <p:ext uri="{BB962C8B-B14F-4D97-AF65-F5344CB8AC3E}">
        <p14:creationId xmlns:p14="http://schemas.microsoft.com/office/powerpoint/2010/main" val="1332132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589311153"/>
              </p:ext>
            </p:extLst>
          </p:nvPr>
        </p:nvGraphicFramePr>
        <p:xfrm>
          <a:off x="365760" y="1744394"/>
          <a:ext cx="11648049" cy="4322645"/>
        </p:xfrm>
        <a:graphic>
          <a:graphicData uri="http://schemas.openxmlformats.org/drawingml/2006/table">
            <a:tbl>
              <a:tblPr firstRow="1" bandRow="1">
                <a:tableStyleId>{5C22544A-7EE6-4342-B048-85BDC9FD1C3A}</a:tableStyleId>
              </a:tblPr>
              <a:tblGrid>
                <a:gridCol w="2244490"/>
                <a:gridCol w="4126097"/>
                <a:gridCol w="1694059"/>
                <a:gridCol w="2234198"/>
                <a:gridCol w="1349205"/>
              </a:tblGrid>
              <a:tr h="264118">
                <a:tc>
                  <a:txBody>
                    <a:bodyPr/>
                    <a:lstStyle/>
                    <a:p>
                      <a:r>
                        <a:rPr lang="fr-FR" dirty="0" smtClean="0"/>
                        <a:t>Université </a:t>
                      </a:r>
                      <a:endParaRPr lang="fr-FR" dirty="0"/>
                    </a:p>
                  </a:txBody>
                  <a:tcPr/>
                </a:tc>
                <a:tc>
                  <a:txBody>
                    <a:bodyPr/>
                    <a:lstStyle/>
                    <a:p>
                      <a:r>
                        <a:rPr lang="fr-FR" dirty="0" smtClean="0"/>
                        <a:t>Thème</a:t>
                      </a:r>
                      <a:r>
                        <a:rPr lang="fr-FR" baseline="0" dirty="0" smtClean="0"/>
                        <a:t> </a:t>
                      </a:r>
                      <a:endParaRPr lang="fr-FR" dirty="0"/>
                    </a:p>
                  </a:txBody>
                  <a:tcPr/>
                </a:tc>
                <a:tc>
                  <a:txBody>
                    <a:bodyPr/>
                    <a:lstStyle/>
                    <a:p>
                      <a:r>
                        <a:rPr lang="fr-FR" dirty="0" smtClean="0"/>
                        <a:t>Auteur </a:t>
                      </a:r>
                      <a:endParaRPr lang="fr-FR" dirty="0"/>
                    </a:p>
                  </a:txBody>
                  <a:tcPr/>
                </a:tc>
                <a:tc>
                  <a:txBody>
                    <a:bodyPr/>
                    <a:lstStyle/>
                    <a:p>
                      <a:r>
                        <a:rPr lang="fr-FR" dirty="0" smtClean="0"/>
                        <a:t>Directeur de thèse </a:t>
                      </a:r>
                      <a:endParaRPr lang="fr-FR" dirty="0"/>
                    </a:p>
                  </a:txBody>
                  <a:tcPr/>
                </a:tc>
                <a:tc>
                  <a:txBody>
                    <a:bodyPr/>
                    <a:lstStyle/>
                    <a:p>
                      <a:r>
                        <a:rPr lang="fr-FR" dirty="0" smtClean="0"/>
                        <a:t>Année </a:t>
                      </a:r>
                      <a:endParaRPr lang="fr-FR" dirty="0"/>
                    </a:p>
                  </a:txBody>
                  <a:tcPr/>
                </a:tc>
              </a:tr>
              <a:tr h="756485">
                <a:tc>
                  <a:txBody>
                    <a:bodyPr/>
                    <a:lstStyle/>
                    <a:p>
                      <a:r>
                        <a:rPr lang="fr-FR" sz="1600" b="1" kern="1200" dirty="0" smtClean="0">
                          <a:solidFill>
                            <a:schemeClr val="dk1"/>
                          </a:solidFill>
                          <a:effectLst/>
                          <a:latin typeface="Bookman Old Style" panose="02050604050505020204" pitchFamily="18" charset="0"/>
                          <a:ea typeface="+mn-ea"/>
                          <a:cs typeface="Times New Roman" panose="02020603050405020304" pitchFamily="18" charset="0"/>
                        </a:rPr>
                        <a:t>Mouloud MAMMERI </a:t>
                      </a:r>
                    </a:p>
                    <a:p>
                      <a:r>
                        <a:rPr lang="fr-FR" sz="1600" b="1" kern="1200" dirty="0" smtClean="0">
                          <a:solidFill>
                            <a:schemeClr val="dk1"/>
                          </a:solidFill>
                          <a:effectLst/>
                          <a:latin typeface="Bookman Old Style" panose="02050604050505020204" pitchFamily="18" charset="0"/>
                          <a:ea typeface="+mn-ea"/>
                          <a:cs typeface="Times New Roman" panose="02020603050405020304" pitchFamily="18" charset="0"/>
                        </a:rPr>
                        <a:t>Tizi Ouzou </a:t>
                      </a:r>
                      <a:endParaRPr lang="fr-FR" sz="1600" b="1" dirty="0" smtClean="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Le passage du P.C.N. 1975 aux nouvelles normes comptables internationales IAS/IFRS en Algérie [ressource textuelle, sauf manuscrits] : le système comptable financier.</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Hakimi</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Samia</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Tessa, Ahmed </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2011</a:t>
                      </a:r>
                      <a:endParaRPr lang="fr-FR" sz="1600" dirty="0">
                        <a:latin typeface="Bookman Old Style" panose="02050604050505020204" pitchFamily="18" charset="0"/>
                        <a:cs typeface="Times New Roman" panose="02020603050405020304" pitchFamily="18" charset="0"/>
                      </a:endParaRPr>
                    </a:p>
                  </a:txBody>
                  <a:tcPr/>
                </a:tc>
              </a:tr>
              <a:tr h="756485">
                <a:tc>
                  <a:txBody>
                    <a:bodyPr/>
                    <a:lstStyle/>
                    <a:p>
                      <a:r>
                        <a:rPr lang="fr-FR" sz="1600" b="1" dirty="0" smtClean="0">
                          <a:latin typeface="Bookman Old Style" panose="02050604050505020204" pitchFamily="18" charset="0"/>
                        </a:rPr>
                        <a:t>Mustapha </a:t>
                      </a:r>
                      <a:r>
                        <a:rPr lang="fr-FR" sz="1600" b="1" dirty="0" err="1" smtClean="0">
                          <a:latin typeface="Bookman Old Style" panose="02050604050505020204" pitchFamily="18" charset="0"/>
                        </a:rPr>
                        <a:t>Stambouli</a:t>
                      </a:r>
                      <a:endParaRPr lang="fr-FR" sz="1600" b="1" dirty="0" smtClean="0">
                        <a:latin typeface="Bookman Old Style" panose="02050604050505020204" pitchFamily="18" charset="0"/>
                      </a:endParaRPr>
                    </a:p>
                    <a:p>
                      <a:r>
                        <a:rPr lang="fr-FR" sz="1600" b="1" dirty="0" smtClean="0">
                          <a:latin typeface="Bookman Old Style" panose="02050604050505020204" pitchFamily="18" charset="0"/>
                        </a:rPr>
                        <a:t>Mascara</a:t>
                      </a:r>
                      <a:endParaRPr lang="fr-FR" sz="1600" b="1" dirty="0">
                        <a:latin typeface="Bookman Old Style" panose="020506040505050202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mn-cs"/>
                        </a:rPr>
                        <a:t>Les avantages du personnels selon le système comptable et financier et les normes IFRS : étude de cas </a:t>
                      </a:r>
                      <a:r>
                        <a:rPr lang="fr-FR" sz="1600" kern="1200" dirty="0" err="1" smtClean="0">
                          <a:solidFill>
                            <a:schemeClr val="dk1"/>
                          </a:solidFill>
                          <a:effectLst/>
                          <a:latin typeface="Bookman Old Style" panose="02050604050505020204" pitchFamily="18" charset="0"/>
                          <a:ea typeface="+mn-ea"/>
                          <a:cs typeface="+mn-cs"/>
                        </a:rPr>
                        <a:t>sonatrach</a:t>
                      </a:r>
                      <a:r>
                        <a:rPr lang="fr-FR" sz="1600" kern="1200" dirty="0" smtClean="0">
                          <a:solidFill>
                            <a:schemeClr val="dk1"/>
                          </a:solidFill>
                          <a:effectLst/>
                          <a:latin typeface="Bookman Old Style" panose="02050604050505020204" pitchFamily="18" charset="0"/>
                          <a:ea typeface="+mn-ea"/>
                          <a:cs typeface="+mn-cs"/>
                        </a:rPr>
                        <a:t> complexe AXE CUZ </a:t>
                      </a:r>
                      <a:r>
                        <a:rPr lang="fr-FR" sz="1600" kern="1200" dirty="0" err="1" smtClean="0">
                          <a:solidFill>
                            <a:schemeClr val="dk1"/>
                          </a:solidFill>
                          <a:effectLst/>
                          <a:latin typeface="Bookman Old Style" panose="02050604050505020204" pitchFamily="18" charset="0"/>
                          <a:ea typeface="+mn-ea"/>
                          <a:cs typeface="+mn-cs"/>
                        </a:rPr>
                        <a:t>bettioua</a:t>
                      </a:r>
                      <a:endParaRPr lang="fr-FR" sz="1600" dirty="0">
                        <a:latin typeface="Bookman Old Style" panose="020506040505050202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mn-cs"/>
                        </a:rPr>
                        <a:t>Benzina</a:t>
                      </a:r>
                      <a:r>
                        <a:rPr lang="fr-FR" sz="1600" kern="1200" dirty="0" smtClean="0">
                          <a:solidFill>
                            <a:schemeClr val="dk1"/>
                          </a:solidFill>
                          <a:effectLst/>
                          <a:latin typeface="Bookman Old Style" panose="02050604050505020204" pitchFamily="18" charset="0"/>
                          <a:ea typeface="+mn-ea"/>
                          <a:cs typeface="+mn-cs"/>
                        </a:rPr>
                        <a:t>, Mehdi</a:t>
                      </a:r>
                      <a:endParaRPr lang="fr-FR" sz="1600" dirty="0">
                        <a:latin typeface="Bookman Old Style" panose="02050604050505020204" pitchFamily="18" charset="0"/>
                      </a:endParaRPr>
                    </a:p>
                  </a:txBody>
                  <a:tcPr/>
                </a:tc>
                <a:tc>
                  <a:txBody>
                    <a:bodyPr/>
                    <a:lstStyle/>
                    <a:p>
                      <a:endParaRPr lang="fr-FR" sz="1600" dirty="0">
                        <a:latin typeface="Bookman Old Style" panose="020506040505050202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mn-cs"/>
                        </a:rPr>
                        <a:t>2014</a:t>
                      </a:r>
                      <a:endParaRPr lang="fr-FR" sz="1600" dirty="0">
                        <a:latin typeface="Bookman Old Style" panose="02050604050505020204" pitchFamily="18" charset="0"/>
                      </a:endParaRPr>
                    </a:p>
                  </a:txBody>
                  <a:tcPr/>
                </a:tc>
              </a:tr>
              <a:tr h="756485">
                <a:tc>
                  <a:txBody>
                    <a:bodyPr/>
                    <a:lstStyle/>
                    <a:p>
                      <a:r>
                        <a:rPr lang="ar-SA" sz="1600" b="1" kern="1200" dirty="0" smtClean="0">
                          <a:solidFill>
                            <a:schemeClr val="dk1"/>
                          </a:solidFill>
                          <a:effectLst/>
                          <a:latin typeface="Bookman Old Style" panose="02050604050505020204" pitchFamily="18" charset="0"/>
                          <a:ea typeface="+mn-ea"/>
                          <a:cs typeface="+mn-cs"/>
                        </a:rPr>
                        <a:t>جامعة محمد خيضر بسكرة,</a:t>
                      </a:r>
                      <a:endParaRPr lang="fr-FR" sz="1600" b="1" dirty="0">
                        <a:latin typeface="Bookman Old Style" panose="02050604050505020204" pitchFamily="18" charset="0"/>
                      </a:endParaRPr>
                    </a:p>
                  </a:txBody>
                  <a:tcPr/>
                </a:tc>
                <a:tc>
                  <a:txBody>
                    <a:bodyPr/>
                    <a:lstStyle/>
                    <a:p>
                      <a:r>
                        <a:rPr lang="ar-SA" sz="1600" kern="1200" dirty="0" err="1" smtClean="0">
                          <a:solidFill>
                            <a:schemeClr val="dk1"/>
                          </a:solidFill>
                          <a:effectLst/>
                          <a:latin typeface="Bookman Old Style" panose="02050604050505020204" pitchFamily="18" charset="0"/>
                          <a:ea typeface="+mn-ea"/>
                          <a:cs typeface="+mn-cs"/>
                        </a:rPr>
                        <a:t>تكییف</a:t>
                      </a:r>
                      <a:r>
                        <a:rPr lang="ar-SA" sz="1600" kern="1200" dirty="0" smtClean="0">
                          <a:solidFill>
                            <a:schemeClr val="dk1"/>
                          </a:solidFill>
                          <a:effectLst/>
                          <a:latin typeface="Bookman Old Style" panose="02050604050505020204" pitchFamily="18" charset="0"/>
                          <a:ea typeface="+mn-ea"/>
                          <a:cs typeface="+mn-cs"/>
                        </a:rPr>
                        <a:t> القوائم </a:t>
                      </a:r>
                      <a:r>
                        <a:rPr lang="ar-SA" sz="1600" kern="1200" dirty="0" err="1" smtClean="0">
                          <a:solidFill>
                            <a:schemeClr val="dk1"/>
                          </a:solidFill>
                          <a:effectLst/>
                          <a:latin typeface="Bookman Old Style" panose="02050604050505020204" pitchFamily="18" charset="0"/>
                          <a:ea typeface="+mn-ea"/>
                          <a:cs typeface="+mn-cs"/>
                        </a:rPr>
                        <a:t>المالیة</a:t>
                      </a:r>
                      <a:r>
                        <a:rPr lang="ar-SA" sz="1600" kern="1200" dirty="0" smtClean="0">
                          <a:solidFill>
                            <a:schemeClr val="dk1"/>
                          </a:solidFill>
                          <a:effectLst/>
                          <a:latin typeface="Bookman Old Style" panose="02050604050505020204" pitchFamily="18" charset="0"/>
                          <a:ea typeface="+mn-ea"/>
                          <a:cs typeface="+mn-cs"/>
                        </a:rPr>
                        <a:t> في المؤسسات </a:t>
                      </a:r>
                      <a:r>
                        <a:rPr lang="ar-SA" sz="1600" kern="1200" dirty="0" err="1" smtClean="0">
                          <a:solidFill>
                            <a:schemeClr val="dk1"/>
                          </a:solidFill>
                          <a:effectLst/>
                          <a:latin typeface="Bookman Old Style" panose="02050604050505020204" pitchFamily="18" charset="0"/>
                          <a:ea typeface="+mn-ea"/>
                          <a:cs typeface="+mn-cs"/>
                        </a:rPr>
                        <a:t>الجزائریة</a:t>
                      </a:r>
                      <a:r>
                        <a:rPr lang="ar-SA" sz="1600" kern="1200" dirty="0" smtClean="0">
                          <a:solidFill>
                            <a:schemeClr val="dk1"/>
                          </a:solidFill>
                          <a:effectLst/>
                          <a:latin typeface="Bookman Old Style" panose="02050604050505020204" pitchFamily="18" charset="0"/>
                          <a:ea typeface="+mn-ea"/>
                          <a:cs typeface="+mn-cs"/>
                        </a:rPr>
                        <a:t> وفق النظام المحاسبي المالي الجديد : دراسة حالة المطاحن الكبرى للجنوب – بسكرة</a:t>
                      </a:r>
                      <a:r>
                        <a:rPr lang="fr-FR" sz="1600" kern="1200" dirty="0" smtClean="0">
                          <a:solidFill>
                            <a:schemeClr val="dk1"/>
                          </a:solidFill>
                          <a:effectLst/>
                          <a:latin typeface="Bookman Old Style" panose="02050604050505020204" pitchFamily="18" charset="0"/>
                          <a:ea typeface="+mn-ea"/>
                          <a:cs typeface="+mn-cs"/>
                        </a:rPr>
                        <a:t>--</a:t>
                      </a:r>
                      <a:endParaRPr lang="fr-FR" sz="1600" dirty="0">
                        <a:latin typeface="Bookman Old Style" panose="02050604050505020204" pitchFamily="18" charset="0"/>
                      </a:endParaRPr>
                    </a:p>
                  </a:txBody>
                  <a:tcPr/>
                </a:tc>
                <a:tc>
                  <a:txBody>
                    <a:bodyPr/>
                    <a:lstStyle/>
                    <a:p>
                      <a:r>
                        <a:rPr lang="ar-SA" sz="1600" kern="1200" dirty="0" smtClean="0">
                          <a:solidFill>
                            <a:schemeClr val="dk1"/>
                          </a:solidFill>
                          <a:effectLst/>
                          <a:latin typeface="Bookman Old Style" panose="02050604050505020204" pitchFamily="18" charset="0"/>
                          <a:ea typeface="+mn-ea"/>
                          <a:cs typeface="+mn-cs"/>
                        </a:rPr>
                        <a:t>بن رحمون سليم</a:t>
                      </a:r>
                      <a:endParaRPr lang="fr-FR" sz="1600" dirty="0">
                        <a:latin typeface="Bookman Old Style" panose="02050604050505020204" pitchFamily="18" charset="0"/>
                      </a:endParaRPr>
                    </a:p>
                  </a:txBody>
                  <a:tcPr/>
                </a:tc>
                <a:tc>
                  <a:txBody>
                    <a:bodyPr/>
                    <a:lstStyle/>
                    <a:p>
                      <a:r>
                        <a:rPr lang="ar-SA" sz="1600" kern="1200" dirty="0" smtClean="0">
                          <a:solidFill>
                            <a:schemeClr val="dk1"/>
                          </a:solidFill>
                          <a:effectLst/>
                          <a:latin typeface="Bookman Old Style" panose="02050604050505020204" pitchFamily="18" charset="0"/>
                          <a:ea typeface="+mn-ea"/>
                          <a:cs typeface="+mn-cs"/>
                        </a:rPr>
                        <a:t>بن عيشي بشير </a:t>
                      </a:r>
                      <a:endParaRPr lang="fr-FR" sz="1600" dirty="0">
                        <a:latin typeface="Bookman Old Style" panose="02050604050505020204" pitchFamily="18" charset="0"/>
                      </a:endParaRPr>
                    </a:p>
                  </a:txBody>
                  <a:tcPr/>
                </a:tc>
                <a:tc>
                  <a:txBody>
                    <a:bodyPr/>
                    <a:lstStyle/>
                    <a:p>
                      <a:r>
                        <a:rPr lang="fr-FR" sz="1600" dirty="0" smtClean="0">
                          <a:latin typeface="Bookman Old Style" panose="02050604050505020204" pitchFamily="18" charset="0"/>
                        </a:rPr>
                        <a:t>2013</a:t>
                      </a:r>
                      <a:endParaRPr lang="fr-FR" sz="1600" dirty="0">
                        <a:latin typeface="Bookman Old Style" panose="02050604050505020204" pitchFamily="18" charset="0"/>
                      </a:endParaRPr>
                    </a:p>
                  </a:txBody>
                  <a:tcPr/>
                </a:tc>
              </a:tr>
              <a:tr h="756485">
                <a:tc>
                  <a:txBody>
                    <a:bodyPr/>
                    <a:lstStyle/>
                    <a:p>
                      <a:r>
                        <a:rPr lang="fr-FR" sz="1600" b="1" dirty="0" smtClean="0">
                          <a:latin typeface="Bookman Old Style" panose="02050604050505020204" pitchFamily="18" charset="0"/>
                          <a:cs typeface="Times New Roman" panose="02020603050405020304" pitchFamily="18" charset="0"/>
                        </a:rPr>
                        <a:t>Saad </a:t>
                      </a:r>
                      <a:r>
                        <a:rPr lang="fr-FR" sz="1600" b="1" dirty="0" err="1" smtClean="0">
                          <a:latin typeface="Bookman Old Style" panose="02050604050505020204" pitchFamily="18" charset="0"/>
                          <a:cs typeface="Times New Roman" panose="02020603050405020304" pitchFamily="18" charset="0"/>
                        </a:rPr>
                        <a:t>Dahleb</a:t>
                      </a:r>
                      <a:r>
                        <a:rPr lang="fr-FR" sz="1600" b="1" dirty="0" smtClean="0">
                          <a:latin typeface="Bookman Old Style" panose="02050604050505020204" pitchFamily="18" charset="0"/>
                          <a:cs typeface="Times New Roman" panose="02020603050405020304" pitchFamily="18" charset="0"/>
                        </a:rPr>
                        <a:t> Blida </a:t>
                      </a:r>
                      <a:endParaRPr lang="fr-FR" sz="1600" b="1" dirty="0">
                        <a:latin typeface="Bookman Old Style" panose="02050604050505020204" pitchFamily="18" charset="0"/>
                        <a:cs typeface="Times New Roman" panose="02020603050405020304" pitchFamily="18" charset="0"/>
                      </a:endParaRPr>
                    </a:p>
                  </a:txBody>
                  <a:tcPr/>
                </a:tc>
                <a:tc>
                  <a:txBody>
                    <a:bodyPr/>
                    <a:lstStyle/>
                    <a:p>
                      <a:pPr>
                        <a:lnSpc>
                          <a:spcPct val="107000"/>
                        </a:lnSpc>
                        <a:spcAft>
                          <a:spcPts val="0"/>
                        </a:spcAft>
                      </a:pPr>
                      <a:r>
                        <a:rPr lang="fr-FR" sz="1600" dirty="0">
                          <a:effectLst/>
                          <a:latin typeface="Bookman Old Style" panose="02050604050505020204" pitchFamily="18" charset="0"/>
                          <a:ea typeface="Times New Roman" panose="02020603050405020304" pitchFamily="18" charset="0"/>
                          <a:cs typeface="Times New Roman" panose="02020603050405020304" pitchFamily="18" charset="0"/>
                        </a:rPr>
                        <a:t>IAS/IFRS </a:t>
                      </a:r>
                      <a:r>
                        <a:rPr lang="ar-SA" sz="1600" dirty="0">
                          <a:effectLst/>
                          <a:latin typeface="Bookman Old Style" panose="02050604050505020204" pitchFamily="18" charset="0"/>
                          <a:ea typeface="Times New Roman" panose="02020603050405020304" pitchFamily="18" charset="0"/>
                          <a:cs typeface="Times New Roman" panose="02020603050405020304" pitchFamily="18" charset="0"/>
                        </a:rPr>
                        <a:t>قياس بنود القوائم المالية وفق معايير المحاسبة الدولية </a:t>
                      </a:r>
                      <a:r>
                        <a:rPr lang="fr-FR" sz="1600" dirty="0" smtClean="0">
                          <a:effectLst/>
                          <a:latin typeface="Bookman Old Style" panose="02050604050505020204" pitchFamily="18" charset="0"/>
                          <a:ea typeface="Times New Roman" panose="02020603050405020304" pitchFamily="18" charset="0"/>
                          <a:cs typeface="Times New Roman" panose="02020603050405020304" pitchFamily="18" charset="0"/>
                        </a:rPr>
                        <a:t>[</a:t>
                      </a:r>
                      <a:r>
                        <a:rPr lang="ar-SA" sz="1600" dirty="0" smtClean="0">
                          <a:effectLst/>
                          <a:latin typeface="Bookman Old Style" panose="02050604050505020204" pitchFamily="18" charset="0"/>
                          <a:ea typeface="Times New Roman" panose="02020603050405020304" pitchFamily="18" charset="0"/>
                          <a:cs typeface="Times New Roman" panose="02020603050405020304" pitchFamily="18" charset="0"/>
                        </a:rPr>
                        <a:t>دراسة </a:t>
                      </a:r>
                      <a:r>
                        <a:rPr lang="ar-SA" sz="1600" dirty="0">
                          <a:effectLst/>
                          <a:latin typeface="Bookman Old Style" panose="02050604050505020204" pitchFamily="18" charset="0"/>
                          <a:ea typeface="Times New Roman" panose="02020603050405020304" pitchFamily="18" charset="0"/>
                          <a:cs typeface="Times New Roman" panose="02020603050405020304" pitchFamily="18" charset="0"/>
                        </a:rPr>
                        <a:t>حالة : النظام المحاسبي المالي الجزائري</a:t>
                      </a:r>
                      <a:r>
                        <a:rPr lang="fr-FR" sz="1600" dirty="0">
                          <a:effectLst/>
                          <a:latin typeface="Bookman Old Style" panose="02050604050505020204" pitchFamily="18" charset="0"/>
                          <a:ea typeface="Times New Roman" panose="02020603050405020304" pitchFamily="18" charset="0"/>
                          <a:cs typeface="Times New Roman" panose="02020603050405020304" pitchFamily="18" charset="0"/>
                        </a:rPr>
                        <a:t> SCF</a:t>
                      </a:r>
                      <a:endParaRPr lang="fr-FR" sz="1600" dirty="0">
                        <a:effectLst/>
                        <a:latin typeface="Bookman Old Style" panose="02050604050505020204" pitchFamily="18" charset="0"/>
                        <a:ea typeface="Calibri" panose="020F0502020204030204" pitchFamily="34" charset="0"/>
                        <a:cs typeface="Times New Roman" panose="02020603050405020304" pitchFamily="18" charset="0"/>
                      </a:endParaRPr>
                    </a:p>
                  </a:txBody>
                  <a:tcPr marL="19050" marR="19050" marT="19050" marB="19050"/>
                </a:tc>
                <a:tc>
                  <a:txBody>
                    <a:bodyPr/>
                    <a:lstStyle/>
                    <a:p>
                      <a:r>
                        <a:rPr lang="ar-SA" sz="1600" kern="1200" dirty="0" err="1" smtClean="0">
                          <a:solidFill>
                            <a:schemeClr val="dk1"/>
                          </a:solidFill>
                          <a:effectLst/>
                          <a:latin typeface="Bookman Old Style" panose="02050604050505020204" pitchFamily="18" charset="0"/>
                          <a:ea typeface="+mn-ea"/>
                          <a:cs typeface="+mn-cs"/>
                        </a:rPr>
                        <a:t>قوادري</a:t>
                      </a:r>
                      <a:r>
                        <a:rPr lang="ar-SA" sz="1600" kern="1200" dirty="0" smtClean="0">
                          <a:solidFill>
                            <a:schemeClr val="dk1"/>
                          </a:solidFill>
                          <a:effectLst/>
                          <a:latin typeface="Bookman Old Style" panose="02050604050505020204" pitchFamily="18" charset="0"/>
                          <a:ea typeface="+mn-ea"/>
                          <a:cs typeface="+mn-cs"/>
                        </a:rPr>
                        <a:t>، محمد</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ar-SA" sz="1600" kern="1200" dirty="0" smtClean="0">
                          <a:solidFill>
                            <a:schemeClr val="dk1"/>
                          </a:solidFill>
                          <a:effectLst/>
                          <a:latin typeface="Bookman Old Style" panose="02050604050505020204" pitchFamily="18" charset="0"/>
                          <a:ea typeface="+mn-ea"/>
                          <a:cs typeface="+mn-cs"/>
                        </a:rPr>
                        <a:t>ناصر، مراد </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mn-cs"/>
                        </a:rPr>
                        <a:t>2010</a:t>
                      </a:r>
                      <a:endParaRPr lang="fr-FR" sz="1600" dirty="0">
                        <a:latin typeface="Bookman Old Style" panose="02050604050505020204" pitchFamily="18" charset="0"/>
                        <a:cs typeface="Times New Roman" panose="02020603050405020304" pitchFamily="18" charset="0"/>
                      </a:endParaRPr>
                    </a:p>
                  </a:txBody>
                  <a:tcPr/>
                </a:tc>
              </a:tr>
            </a:tbl>
          </a:graphicData>
        </a:graphic>
      </p:graphicFrame>
      <p:sp>
        <p:nvSpPr>
          <p:cNvPr id="4" name="Rectangle 3"/>
          <p:cNvSpPr/>
          <p:nvPr/>
        </p:nvSpPr>
        <p:spPr>
          <a:xfrm>
            <a:off x="709111" y="349040"/>
            <a:ext cx="11304698" cy="553998"/>
          </a:xfrm>
          <a:prstGeom prst="rect">
            <a:avLst/>
          </a:prstGeom>
        </p:spPr>
        <p:txBody>
          <a:bodyPr wrap="none">
            <a:spAutoFit/>
          </a:bodyPr>
          <a:lstStyle/>
          <a:p>
            <a:r>
              <a:rPr lang="fr-FR" sz="3000" b="1" dirty="0">
                <a:solidFill>
                  <a:schemeClr val="accent1">
                    <a:lumMod val="75000"/>
                  </a:schemeClr>
                </a:solidFill>
                <a:latin typeface="Bookman Old Style" panose="02050604050505020204" pitchFamily="18" charset="0"/>
              </a:rPr>
              <a:t>La recherche académique (</a:t>
            </a:r>
            <a:r>
              <a:rPr lang="fr-FR" sz="3000" b="1" dirty="0" smtClean="0">
                <a:solidFill>
                  <a:schemeClr val="accent1">
                    <a:lumMod val="75000"/>
                  </a:schemeClr>
                </a:solidFill>
                <a:latin typeface="Bookman Old Style" panose="02050604050505020204" pitchFamily="18" charset="0"/>
              </a:rPr>
              <a:t>Thèses Doctorat et Magister)</a:t>
            </a:r>
            <a:endParaRPr lang="fr-FR" sz="3000" b="1" dirty="0">
              <a:solidFill>
                <a:schemeClr val="accent1">
                  <a:lumMod val="75000"/>
                </a:schemeClr>
              </a:solidFill>
              <a:latin typeface="Bookman Old Style" panose="02050604050505020204" pitchFamily="18" charset="0"/>
            </a:endParaRPr>
          </a:p>
        </p:txBody>
      </p:sp>
    </p:spTree>
    <p:extLst>
      <p:ext uri="{BB962C8B-B14F-4D97-AF65-F5344CB8AC3E}">
        <p14:creationId xmlns:p14="http://schemas.microsoft.com/office/powerpoint/2010/main" val="441940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538679" y="1172435"/>
            <a:ext cx="4648717" cy="5179128"/>
          </a:xfrm>
          <a:prstGeom prst="rect">
            <a:avLst/>
          </a:prstGeom>
        </p:spPr>
      </p:pic>
      <p:sp>
        <p:nvSpPr>
          <p:cNvPr id="5" name="Rectangle 4"/>
          <p:cNvSpPr/>
          <p:nvPr/>
        </p:nvSpPr>
        <p:spPr>
          <a:xfrm>
            <a:off x="914554" y="332321"/>
            <a:ext cx="11304698" cy="553998"/>
          </a:xfrm>
          <a:prstGeom prst="rect">
            <a:avLst/>
          </a:prstGeom>
        </p:spPr>
        <p:txBody>
          <a:bodyPr wrap="none">
            <a:spAutoFit/>
          </a:bodyPr>
          <a:lstStyle/>
          <a:p>
            <a:r>
              <a:rPr lang="fr-FR" sz="3000" b="1" dirty="0">
                <a:solidFill>
                  <a:schemeClr val="accent1">
                    <a:lumMod val="75000"/>
                  </a:schemeClr>
                </a:solidFill>
                <a:latin typeface="Bookman Old Style" panose="02050604050505020204" pitchFamily="18" charset="0"/>
              </a:rPr>
              <a:t>La recherche académique (</a:t>
            </a:r>
            <a:r>
              <a:rPr lang="fr-FR" sz="3000" b="1" dirty="0" smtClean="0">
                <a:solidFill>
                  <a:schemeClr val="accent1">
                    <a:lumMod val="75000"/>
                  </a:schemeClr>
                </a:solidFill>
                <a:latin typeface="Bookman Old Style" panose="02050604050505020204" pitchFamily="18" charset="0"/>
              </a:rPr>
              <a:t>Thèses Doctorat et Magister)</a:t>
            </a:r>
            <a:endParaRPr lang="fr-FR" sz="3000" b="1" dirty="0">
              <a:solidFill>
                <a:schemeClr val="accent1">
                  <a:lumMod val="75000"/>
                </a:schemeClr>
              </a:solidFill>
              <a:latin typeface="Bookman Old Style" panose="02050604050505020204" pitchFamily="18" charset="0"/>
            </a:endParaRPr>
          </a:p>
        </p:txBody>
      </p:sp>
    </p:spTree>
    <p:extLst>
      <p:ext uri="{BB962C8B-B14F-4D97-AF65-F5344CB8AC3E}">
        <p14:creationId xmlns:p14="http://schemas.microsoft.com/office/powerpoint/2010/main" val="27077092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3436" y="1221958"/>
            <a:ext cx="3165622" cy="4493941"/>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341" y="1221958"/>
            <a:ext cx="2975435" cy="4496213"/>
          </a:xfrm>
          <a:prstGeom prst="rect">
            <a:avLst/>
          </a:prstGeom>
        </p:spPr>
      </p:pic>
    </p:spTree>
    <p:extLst>
      <p:ext uri="{BB962C8B-B14F-4D97-AF65-F5344CB8AC3E}">
        <p14:creationId xmlns:p14="http://schemas.microsoft.com/office/powerpoint/2010/main" val="3295248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1092" y="235634"/>
            <a:ext cx="10543566" cy="1752599"/>
          </a:xfrm>
        </p:spPr>
        <p:txBody>
          <a:bodyPr>
            <a:normAutofit/>
          </a:bodyPr>
          <a:lstStyle/>
          <a:p>
            <a:r>
              <a:rPr lang="fr-FR" sz="3500" b="1" dirty="0" smtClean="0">
                <a:solidFill>
                  <a:schemeClr val="accent1">
                    <a:lumMod val="75000"/>
                  </a:schemeClr>
                </a:solidFill>
                <a:latin typeface="Bookman Old Style" panose="02050604050505020204" pitchFamily="18" charset="0"/>
              </a:rPr>
              <a:t>Interrelation entre l’université , l’entreprise et le professionnel </a:t>
            </a:r>
            <a:endParaRPr lang="fr-FR" sz="3500" b="1" dirty="0">
              <a:solidFill>
                <a:schemeClr val="accent1">
                  <a:lumMod val="75000"/>
                </a:schemeClr>
              </a:solidFill>
              <a:latin typeface="Bookman Old Style" panose="02050604050505020204" pitchFamily="18" charset="0"/>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128444626"/>
              </p:ext>
            </p:extLst>
          </p:nvPr>
        </p:nvGraphicFramePr>
        <p:xfrm>
          <a:off x="6042244" y="1988233"/>
          <a:ext cx="6590543" cy="3776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p:cNvSpPr txBox="1"/>
          <p:nvPr/>
        </p:nvSpPr>
        <p:spPr>
          <a:xfrm>
            <a:off x="1231092" y="2126950"/>
            <a:ext cx="5183776" cy="4247317"/>
          </a:xfrm>
          <a:prstGeom prst="rect">
            <a:avLst/>
          </a:prstGeom>
          <a:noFill/>
        </p:spPr>
        <p:txBody>
          <a:bodyPr wrap="square" rtlCol="0">
            <a:spAutoFit/>
          </a:bodyPr>
          <a:lstStyle/>
          <a:p>
            <a:pPr marL="285750" indent="-285750" algn="just">
              <a:buClr>
                <a:schemeClr val="accent1">
                  <a:lumMod val="75000"/>
                </a:schemeClr>
              </a:buClr>
              <a:buFont typeface="Arial" panose="020B0604020202020204" pitchFamily="34" charset="0"/>
              <a:buChar char="•"/>
            </a:pPr>
            <a:r>
              <a:rPr lang="fr-FR" sz="2500" dirty="0" smtClean="0">
                <a:latin typeface="Bookman Old Style" panose="02050604050505020204" pitchFamily="18" charset="0"/>
              </a:rPr>
              <a:t>A travers  ce schéma  nous constatons que l’université forme pour l’entreprise et le professionnel travaille pour l’entreprise </a:t>
            </a:r>
          </a:p>
          <a:p>
            <a:pPr marL="285750" indent="-285750" algn="just">
              <a:buClr>
                <a:schemeClr val="accent1">
                  <a:lumMod val="75000"/>
                </a:schemeClr>
              </a:buClr>
              <a:buFont typeface="Arial" panose="020B0604020202020204" pitchFamily="34" charset="0"/>
              <a:buChar char="•"/>
            </a:pPr>
            <a:r>
              <a:rPr lang="fr-FR" sz="2500" dirty="0" smtClean="0">
                <a:latin typeface="Bookman Old Style" panose="02050604050505020204" pitchFamily="18" charset="0"/>
              </a:rPr>
              <a:t>Il faut renforcer la relation entre l’université et le monde professionnel à fin de répondre harmonieusement aux attentes de l’entreprise </a:t>
            </a:r>
          </a:p>
          <a:p>
            <a:pPr algn="just"/>
            <a:endParaRPr lang="fr-FR" sz="2000" dirty="0">
              <a:latin typeface="Bookman Old Style" panose="02050604050505020204" pitchFamily="18" charset="0"/>
            </a:endParaRPr>
          </a:p>
        </p:txBody>
      </p:sp>
      <p:sp>
        <p:nvSpPr>
          <p:cNvPr id="10" name="Flèche courbée vers le bas 9"/>
          <p:cNvSpPr/>
          <p:nvPr/>
        </p:nvSpPr>
        <p:spPr>
          <a:xfrm rot="17493674">
            <a:off x="7148335" y="2701406"/>
            <a:ext cx="1082140" cy="566771"/>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Flèche courbée vers le bas 13"/>
          <p:cNvSpPr/>
          <p:nvPr/>
        </p:nvSpPr>
        <p:spPr>
          <a:xfrm rot="4537576">
            <a:off x="10684950" y="2714277"/>
            <a:ext cx="1082140" cy="566771"/>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Flèche courbée vers le bas 14"/>
          <p:cNvSpPr/>
          <p:nvPr/>
        </p:nvSpPr>
        <p:spPr>
          <a:xfrm rot="10800000">
            <a:off x="8796445" y="5807496"/>
            <a:ext cx="1082140" cy="566771"/>
          </a:xfrm>
          <a:prstGeom prst="curved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6415350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0505" y="685800"/>
            <a:ext cx="11507372" cy="1752599"/>
          </a:xfrm>
        </p:spPr>
        <p:txBody>
          <a:bodyPr/>
          <a:lstStyle/>
          <a:p>
            <a:r>
              <a:rPr lang="fr-FR" b="1" dirty="0" smtClean="0">
                <a:solidFill>
                  <a:schemeClr val="accent1">
                    <a:lumMod val="75000"/>
                  </a:schemeClr>
                </a:solidFill>
                <a:latin typeface="Bookman Old Style" panose="02050604050505020204" pitchFamily="18" charset="0"/>
              </a:rPr>
              <a:t>Avant projet de loi d’orientation sur l’enseignement supérieur </a:t>
            </a:r>
            <a:endParaRPr lang="fr-FR" b="1" dirty="0">
              <a:solidFill>
                <a:schemeClr val="accent1">
                  <a:lumMod val="75000"/>
                </a:schemeClr>
              </a:solidFill>
              <a:latin typeface="Bookman Old Style" panose="02050604050505020204" pitchFamily="18" charset="0"/>
            </a:endParaRPr>
          </a:p>
        </p:txBody>
      </p:sp>
      <p:sp>
        <p:nvSpPr>
          <p:cNvPr id="3" name="Espace réservé du contenu 2"/>
          <p:cNvSpPr>
            <a:spLocks noGrp="1"/>
          </p:cNvSpPr>
          <p:nvPr>
            <p:ph idx="1"/>
          </p:nvPr>
        </p:nvSpPr>
        <p:spPr>
          <a:xfrm>
            <a:off x="1484310" y="2666999"/>
            <a:ext cx="10018713" cy="4057358"/>
          </a:xfrm>
        </p:spPr>
        <p:txBody>
          <a:bodyPr>
            <a:normAutofit fontScale="85000" lnSpcReduction="20000"/>
          </a:bodyPr>
          <a:lstStyle/>
          <a:p>
            <a:r>
              <a:rPr lang="fr-FR" dirty="0" smtClean="0">
                <a:latin typeface="Bookman Old Style" panose="02050604050505020204" pitchFamily="18" charset="0"/>
              </a:rPr>
              <a:t>Il est à signaler qu’un avant projet de loi  d’orientation sur l’enseignement supérieur  est en gestation,</a:t>
            </a:r>
          </a:p>
          <a:p>
            <a:r>
              <a:rPr lang="fr-FR" dirty="0" smtClean="0">
                <a:latin typeface="Bookman Old Style" panose="02050604050505020204" pitchFamily="18" charset="0"/>
              </a:rPr>
              <a:t>Cet avant projet  vise à renforcer la relation entre l’université et l’entreprise par :</a:t>
            </a:r>
          </a:p>
          <a:p>
            <a:pPr marL="0" indent="0">
              <a:buNone/>
            </a:pPr>
            <a:r>
              <a:rPr lang="fr-FR" dirty="0" smtClean="0">
                <a:latin typeface="Bookman Old Style" panose="02050604050505020204" pitchFamily="18" charset="0"/>
              </a:rPr>
              <a:t>	- Institution dans chaque établissement d’enseignement supérieur d’interfaces entre 	l’établissement et le milieu socio-économique (</a:t>
            </a:r>
            <a:r>
              <a:rPr lang="fr-FR" b="1" dirty="0" smtClean="0">
                <a:latin typeface="Bookman Old Style" panose="02050604050505020204" pitchFamily="18" charset="0"/>
              </a:rPr>
              <a:t>B</a:t>
            </a:r>
            <a:r>
              <a:rPr lang="fr-FR" dirty="0" smtClean="0">
                <a:latin typeface="Bookman Old Style" panose="02050604050505020204" pitchFamily="18" charset="0"/>
              </a:rPr>
              <a:t>ureau de </a:t>
            </a:r>
            <a:r>
              <a:rPr lang="fr-FR" b="1" dirty="0" smtClean="0">
                <a:latin typeface="Bookman Old Style" panose="02050604050505020204" pitchFamily="18" charset="0"/>
              </a:rPr>
              <a:t>L</a:t>
            </a:r>
            <a:r>
              <a:rPr lang="fr-FR" dirty="0" smtClean="0">
                <a:latin typeface="Bookman Old Style" panose="02050604050505020204" pitchFamily="18" charset="0"/>
              </a:rPr>
              <a:t>iaison </a:t>
            </a:r>
            <a:r>
              <a:rPr lang="fr-FR" b="1" dirty="0" smtClean="0">
                <a:latin typeface="Bookman Old Style" panose="02050604050505020204" pitchFamily="18" charset="0"/>
              </a:rPr>
              <a:t>E</a:t>
            </a:r>
            <a:r>
              <a:rPr lang="fr-FR" dirty="0" smtClean="0">
                <a:latin typeface="Bookman Old Style" panose="02050604050505020204" pitchFamily="18" charset="0"/>
              </a:rPr>
              <a:t>ntreprise et 	</a:t>
            </a:r>
            <a:r>
              <a:rPr lang="fr-FR" b="1" dirty="0" smtClean="0">
                <a:latin typeface="Bookman Old Style" panose="02050604050505020204" pitchFamily="18" charset="0"/>
              </a:rPr>
              <a:t>U</a:t>
            </a:r>
            <a:r>
              <a:rPr lang="fr-FR" dirty="0" smtClean="0">
                <a:latin typeface="Bookman Old Style" panose="02050604050505020204" pitchFamily="18" charset="0"/>
              </a:rPr>
              <a:t>niversité « </a:t>
            </a:r>
            <a:r>
              <a:rPr lang="fr-FR" b="1" dirty="0" smtClean="0">
                <a:latin typeface="Bookman Old Style" panose="02050604050505020204" pitchFamily="18" charset="0"/>
              </a:rPr>
              <a:t>BLEU » , </a:t>
            </a:r>
            <a:r>
              <a:rPr lang="fr-FR" dirty="0" smtClean="0">
                <a:latin typeface="Bookman Old Style" panose="02050604050505020204" pitchFamily="18" charset="0"/>
              </a:rPr>
              <a:t>Maison de l’Entreprenariat , Centre de Carrières , l’Observatoire de l’Insertion Professionnels des Diplômés  )</a:t>
            </a:r>
          </a:p>
          <a:p>
            <a:pPr marL="0" indent="0">
              <a:buNone/>
            </a:pPr>
            <a:endParaRPr lang="fr-FR" dirty="0" smtClean="0">
              <a:latin typeface="Bookman Old Style" panose="02050604050505020204" pitchFamily="18" charset="0"/>
            </a:endParaRPr>
          </a:p>
          <a:p>
            <a:pPr>
              <a:buFont typeface="Wingdings" panose="05000000000000000000" pitchFamily="2" charset="2"/>
              <a:buChar char="Ø"/>
            </a:pPr>
            <a:endParaRPr lang="fr-FR" dirty="0" smtClean="0"/>
          </a:p>
          <a:p>
            <a:pPr>
              <a:buFont typeface="Wingdings" panose="05000000000000000000" pitchFamily="2" charset="2"/>
              <a:buChar char="Ø"/>
            </a:pPr>
            <a:endParaRPr lang="fr-FR" dirty="0" smtClean="0"/>
          </a:p>
          <a:p>
            <a:r>
              <a:rPr lang="fr-FR" dirty="0" smtClean="0"/>
              <a:t> </a:t>
            </a:r>
            <a:endParaRPr lang="fr-FR" dirty="0"/>
          </a:p>
        </p:txBody>
      </p:sp>
    </p:spTree>
    <p:extLst>
      <p:ext uri="{BB962C8B-B14F-4D97-AF65-F5344CB8AC3E}">
        <p14:creationId xmlns:p14="http://schemas.microsoft.com/office/powerpoint/2010/main" val="1784708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484311" y="2415211"/>
            <a:ext cx="4607188" cy="576262"/>
          </a:xfrm>
        </p:spPr>
        <p:txBody>
          <a:bodyPr/>
          <a:lstStyle/>
          <a:p>
            <a:r>
              <a:rPr lang="fr-FR" u="sng" dirty="0"/>
              <a:t>Obligations de l’Université :</a:t>
            </a:r>
          </a:p>
          <a:p>
            <a:endParaRPr lang="fr-FR" dirty="0"/>
          </a:p>
        </p:txBody>
      </p:sp>
      <p:sp>
        <p:nvSpPr>
          <p:cNvPr id="4" name="Espace réservé du contenu 3"/>
          <p:cNvSpPr>
            <a:spLocks noGrp="1"/>
          </p:cNvSpPr>
          <p:nvPr>
            <p:ph sz="half" idx="2"/>
          </p:nvPr>
        </p:nvSpPr>
        <p:spPr>
          <a:xfrm>
            <a:off x="1370010" y="2556924"/>
            <a:ext cx="4895056" cy="3234275"/>
          </a:xfrm>
        </p:spPr>
        <p:txBody>
          <a:bodyPr>
            <a:normAutofit fontScale="92500" lnSpcReduction="20000"/>
          </a:bodyPr>
          <a:lstStyle/>
          <a:p>
            <a:pPr lvl="1"/>
            <a:r>
              <a:rPr lang="fr-FR" dirty="0"/>
              <a:t>Organiser des stages pratiques, </a:t>
            </a:r>
          </a:p>
          <a:p>
            <a:pPr lvl="0"/>
            <a:r>
              <a:rPr lang="fr-FR" dirty="0"/>
              <a:t>Acquérir des qualifications professionnelles, </a:t>
            </a:r>
          </a:p>
          <a:p>
            <a:pPr lvl="0"/>
            <a:r>
              <a:rPr lang="fr-FR" dirty="0"/>
              <a:t>Préparer des travaux de Recherche en milieu professionnel</a:t>
            </a:r>
          </a:p>
          <a:p>
            <a:pPr lvl="0"/>
            <a:r>
              <a:rPr lang="fr-FR" dirty="0"/>
              <a:t>Adapter les Offres de formation appliquées aux besoins exprimés par les secteurs utilisateurs</a:t>
            </a:r>
          </a:p>
          <a:p>
            <a:pPr lvl="0"/>
            <a:r>
              <a:rPr lang="fr-FR" dirty="0"/>
              <a:t>Etablir des partenariats utiles avec les Entreprises Economiques </a:t>
            </a:r>
            <a:endParaRPr lang="fr-FR" dirty="0" smtClean="0"/>
          </a:p>
          <a:p>
            <a:r>
              <a:rPr lang="fr-FR" dirty="0"/>
              <a:t>Assurer une formation continue pour le perfectionnement permanent et le recyclage des cadres et personnels de l’Entreprise</a:t>
            </a:r>
          </a:p>
          <a:p>
            <a:pPr lvl="0"/>
            <a:endParaRPr lang="fr-FR" dirty="0"/>
          </a:p>
          <a:p>
            <a:endParaRPr lang="fr-FR" dirty="0"/>
          </a:p>
        </p:txBody>
      </p:sp>
      <p:sp>
        <p:nvSpPr>
          <p:cNvPr id="6" name="Espace réservé du contenu 5"/>
          <p:cNvSpPr>
            <a:spLocks noGrp="1"/>
          </p:cNvSpPr>
          <p:nvPr>
            <p:ph sz="quarter" idx="4"/>
          </p:nvPr>
        </p:nvSpPr>
        <p:spPr>
          <a:xfrm>
            <a:off x="6607966" y="2556924"/>
            <a:ext cx="5208895" cy="4040824"/>
          </a:xfrm>
        </p:spPr>
        <p:txBody>
          <a:bodyPr>
            <a:normAutofit fontScale="92500" lnSpcReduction="20000"/>
          </a:bodyPr>
          <a:lstStyle/>
          <a:p>
            <a:pPr lvl="0"/>
            <a:r>
              <a:rPr lang="fr-FR" dirty="0"/>
              <a:t>Participer à la définition des Offres de formation appliquées ou professionnalisantes </a:t>
            </a:r>
          </a:p>
          <a:p>
            <a:pPr lvl="0"/>
            <a:r>
              <a:rPr lang="fr-FR" dirty="0"/>
              <a:t>Accueillir dans leurs entreprises les étudiants à la recherche de stages pratiques ou de travaux de recherche en milieu professionnel pour la réalisation de leur rapport de stage, des mémoires de Master, et des thèses de Doctorat</a:t>
            </a:r>
          </a:p>
          <a:p>
            <a:pPr lvl="0"/>
            <a:r>
              <a:rPr lang="fr-FR" dirty="0"/>
              <a:t>Instituer un statut du Doctorat en milieu socioprofessionnel</a:t>
            </a:r>
          </a:p>
          <a:p>
            <a:pPr lvl="0"/>
            <a:r>
              <a:rPr lang="fr-FR" dirty="0"/>
              <a:t>Institution d’un comité de coordination intersectoriel pour établir un partenariat durable entre l’université et l’entreprise pour définir et proposer les voies et moyens de développer le rapprochement de l’Université au monde du travail et pallier à l’</a:t>
            </a:r>
            <a:r>
              <a:rPr lang="fr-FR" dirty="0" err="1"/>
              <a:t>inemployabilité</a:t>
            </a:r>
            <a:r>
              <a:rPr lang="fr-FR" dirty="0"/>
              <a:t> des Diplômés</a:t>
            </a:r>
          </a:p>
          <a:p>
            <a:endParaRPr lang="fr-FR" dirty="0"/>
          </a:p>
        </p:txBody>
      </p:sp>
      <p:sp>
        <p:nvSpPr>
          <p:cNvPr id="7" name="Titre 1"/>
          <p:cNvSpPr>
            <a:spLocks noGrp="1"/>
          </p:cNvSpPr>
          <p:nvPr>
            <p:ph type="title"/>
          </p:nvPr>
        </p:nvSpPr>
        <p:spPr>
          <a:xfrm>
            <a:off x="1370010" y="235634"/>
            <a:ext cx="10133013" cy="1752599"/>
          </a:xfrm>
        </p:spPr>
        <p:txBody>
          <a:bodyPr>
            <a:normAutofit fontScale="90000"/>
          </a:bodyPr>
          <a:lstStyle/>
          <a:p>
            <a:r>
              <a:rPr lang="fr-FR" b="1" dirty="0">
                <a:solidFill>
                  <a:schemeClr val="accent1">
                    <a:lumMod val="75000"/>
                  </a:schemeClr>
                </a:solidFill>
                <a:latin typeface="Bookman Old Style" panose="02050604050505020204" pitchFamily="18" charset="0"/>
              </a:rPr>
              <a:t>Partenariat entre l’université et le monde </a:t>
            </a:r>
            <a:r>
              <a:rPr lang="fr-FR" b="1" dirty="0" smtClean="0">
                <a:solidFill>
                  <a:schemeClr val="accent1">
                    <a:lumMod val="75000"/>
                  </a:schemeClr>
                </a:solidFill>
                <a:latin typeface="Bookman Old Style" panose="02050604050505020204" pitchFamily="18" charset="0"/>
              </a:rPr>
              <a:t/>
            </a:r>
            <a:br>
              <a:rPr lang="fr-FR" b="1" dirty="0" smtClean="0">
                <a:solidFill>
                  <a:schemeClr val="accent1">
                    <a:lumMod val="75000"/>
                  </a:schemeClr>
                </a:solidFill>
                <a:latin typeface="Bookman Old Style" panose="02050604050505020204" pitchFamily="18" charset="0"/>
              </a:rPr>
            </a:br>
            <a:r>
              <a:rPr lang="fr-FR" b="1" dirty="0" smtClean="0">
                <a:solidFill>
                  <a:schemeClr val="accent1">
                    <a:lumMod val="75000"/>
                  </a:schemeClr>
                </a:solidFill>
                <a:latin typeface="Bookman Old Style" panose="02050604050505020204" pitchFamily="18" charset="0"/>
              </a:rPr>
              <a:t>de </a:t>
            </a:r>
            <a:r>
              <a:rPr lang="fr-FR" b="1" dirty="0">
                <a:solidFill>
                  <a:schemeClr val="accent1">
                    <a:lumMod val="75000"/>
                  </a:schemeClr>
                </a:solidFill>
                <a:latin typeface="Bookman Old Style" panose="02050604050505020204" pitchFamily="18" charset="0"/>
              </a:rPr>
              <a:t>l’entreprise </a:t>
            </a:r>
            <a:r>
              <a:rPr lang="fr-FR" dirty="0"/>
              <a:t/>
            </a:r>
            <a:br>
              <a:rPr lang="fr-FR" dirty="0"/>
            </a:br>
            <a:r>
              <a:rPr lang="fr-FR" sz="2200" dirty="0">
                <a:latin typeface="Bookman Old Style" panose="02050604050505020204" pitchFamily="18" charset="0"/>
              </a:rPr>
              <a:t>L’existence d’un partenariat suppose des obligations à la charge de chacune des parties : Obligations de l’Université (1) et les obligations de l’Entreprise (2).</a:t>
            </a:r>
            <a:r>
              <a:rPr lang="fr-FR" dirty="0">
                <a:latin typeface="Bookman Old Style" panose="02050604050505020204" pitchFamily="18" charset="0"/>
              </a:rPr>
              <a:t/>
            </a:r>
            <a:br>
              <a:rPr lang="fr-FR" dirty="0">
                <a:latin typeface="Bookman Old Style" panose="02050604050505020204" pitchFamily="18" charset="0"/>
              </a:rPr>
            </a:br>
            <a:endParaRPr lang="fr-FR" dirty="0"/>
          </a:p>
        </p:txBody>
      </p:sp>
      <p:sp>
        <p:nvSpPr>
          <p:cNvPr id="8" name="Espace réservé du texte 7"/>
          <p:cNvSpPr>
            <a:spLocks noGrp="1"/>
          </p:cNvSpPr>
          <p:nvPr>
            <p:ph type="body" sz="quarter" idx="3"/>
          </p:nvPr>
        </p:nvSpPr>
        <p:spPr>
          <a:xfrm>
            <a:off x="6607967" y="1811845"/>
            <a:ext cx="4622537" cy="576262"/>
          </a:xfrm>
        </p:spPr>
        <p:txBody>
          <a:bodyPr/>
          <a:lstStyle/>
          <a:p>
            <a:r>
              <a:rPr lang="fr-FR" u="sng" dirty="0" smtClean="0"/>
              <a:t>Obligations de l’Entreprise</a:t>
            </a:r>
            <a:endParaRPr lang="fr-FR" u="sng" dirty="0"/>
          </a:p>
        </p:txBody>
      </p:sp>
    </p:spTree>
    <p:extLst>
      <p:ext uri="{BB962C8B-B14F-4D97-AF65-F5344CB8AC3E}">
        <p14:creationId xmlns:p14="http://schemas.microsoft.com/office/powerpoint/2010/main" val="33947036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9566" y="0"/>
            <a:ext cx="10018713" cy="1752599"/>
          </a:xfrm>
        </p:spPr>
        <p:txBody>
          <a:bodyPr>
            <a:normAutofit/>
          </a:bodyPr>
          <a:lstStyle/>
          <a:p>
            <a:r>
              <a:rPr lang="fr-FR" sz="6000" b="1" dirty="0" smtClean="0">
                <a:solidFill>
                  <a:schemeClr val="accent1">
                    <a:lumMod val="50000"/>
                  </a:schemeClr>
                </a:solidFill>
                <a:latin typeface="Bookman Old Style" panose="02050604050505020204" pitchFamily="18" charset="0"/>
              </a:rPr>
              <a:t>Plan </a:t>
            </a:r>
            <a:endParaRPr lang="fr-FR" sz="6000" b="1" dirty="0">
              <a:solidFill>
                <a:schemeClr val="accent1">
                  <a:lumMod val="50000"/>
                </a:schemeClr>
              </a:solidFill>
              <a:latin typeface="Bookman Old Style" panose="02050604050505020204" pitchFamily="18" charset="0"/>
            </a:endParaRPr>
          </a:p>
        </p:txBody>
      </p:sp>
      <p:sp>
        <p:nvSpPr>
          <p:cNvPr id="3" name="Espace réservé du contenu 2"/>
          <p:cNvSpPr>
            <a:spLocks noGrp="1"/>
          </p:cNvSpPr>
          <p:nvPr>
            <p:ph idx="1"/>
          </p:nvPr>
        </p:nvSpPr>
        <p:spPr>
          <a:xfrm>
            <a:off x="1610919" y="3277772"/>
            <a:ext cx="10018713" cy="4398499"/>
          </a:xfrm>
        </p:spPr>
        <p:txBody>
          <a:bodyPr>
            <a:normAutofit/>
          </a:bodyPr>
          <a:lstStyle/>
          <a:p>
            <a:r>
              <a:rPr lang="fr-FR" dirty="0" smtClean="0"/>
              <a:t>Introduction </a:t>
            </a:r>
          </a:p>
          <a:p>
            <a:r>
              <a:rPr lang="fr-FR" dirty="0">
                <a:latin typeface="Bookman Old Style" panose="02050604050505020204" pitchFamily="18" charset="0"/>
              </a:rPr>
              <a:t>Adaptation des </a:t>
            </a:r>
            <a:r>
              <a:rPr lang="fr-FR" dirty="0" smtClean="0">
                <a:latin typeface="Bookman Old Style" panose="02050604050505020204" pitchFamily="18" charset="0"/>
              </a:rPr>
              <a:t>programmes et modules selon le nouveau système comptable et financier</a:t>
            </a:r>
          </a:p>
          <a:p>
            <a:r>
              <a:rPr lang="fr-FR" dirty="0">
                <a:latin typeface="Bookman Old Style" panose="02050604050505020204" pitchFamily="18" charset="0"/>
              </a:rPr>
              <a:t>Contribution des enseignants (Articles et Ouvrages </a:t>
            </a:r>
            <a:r>
              <a:rPr lang="fr-FR" dirty="0" smtClean="0">
                <a:latin typeface="Bookman Old Style" panose="02050604050505020204" pitchFamily="18" charset="0"/>
              </a:rPr>
              <a:t>)</a:t>
            </a:r>
          </a:p>
          <a:p>
            <a:r>
              <a:rPr lang="fr-FR" dirty="0">
                <a:latin typeface="Bookman Old Style" panose="02050604050505020204" pitchFamily="18" charset="0"/>
              </a:rPr>
              <a:t>La recherche académique (Thèses et Journées d’étude </a:t>
            </a:r>
            <a:r>
              <a:rPr lang="fr-FR" dirty="0" smtClean="0">
                <a:latin typeface="Bookman Old Style" panose="02050604050505020204" pitchFamily="18" charset="0"/>
              </a:rPr>
              <a:t>)</a:t>
            </a:r>
          </a:p>
          <a:p>
            <a:r>
              <a:rPr lang="fr-FR" dirty="0">
                <a:latin typeface="Bookman Old Style" panose="02050604050505020204" pitchFamily="18" charset="0"/>
              </a:rPr>
              <a:t>Interrelation entre l’université , l’entreprise et le </a:t>
            </a:r>
            <a:r>
              <a:rPr lang="fr-FR" dirty="0" smtClean="0">
                <a:latin typeface="Bookman Old Style" panose="02050604050505020204" pitchFamily="18" charset="0"/>
              </a:rPr>
              <a:t>professionnel</a:t>
            </a:r>
          </a:p>
          <a:p>
            <a:r>
              <a:rPr lang="fr-FR" dirty="0">
                <a:latin typeface="Bookman Old Style" panose="02050604050505020204" pitchFamily="18" charset="0"/>
              </a:rPr>
              <a:t>Avant projet de loi d’orientation sur l’enseignement supérieur </a:t>
            </a:r>
            <a:r>
              <a:rPr lang="fr-FR" dirty="0" smtClean="0">
                <a:latin typeface="Bookman Old Style" panose="02050604050505020204" pitchFamily="18" charset="0"/>
              </a:rPr>
              <a:t> </a:t>
            </a:r>
          </a:p>
          <a:p>
            <a:r>
              <a:rPr lang="fr-FR" dirty="0" smtClean="0">
                <a:latin typeface="Bookman Old Style" panose="02050604050505020204" pitchFamily="18" charset="0"/>
              </a:rPr>
              <a:t>Conclusion </a:t>
            </a:r>
          </a:p>
          <a:p>
            <a:endParaRPr lang="fr-FR" dirty="0">
              <a:latin typeface="Bookman Old Style" panose="02050604050505020204" pitchFamily="18" charset="0"/>
            </a:endParaRPr>
          </a:p>
          <a:p>
            <a:endParaRPr lang="fr-FR" dirty="0" smtClean="0">
              <a:latin typeface="Bookman Old Style" panose="02050604050505020204" pitchFamily="18" charset="0"/>
            </a:endParaRPr>
          </a:p>
          <a:p>
            <a:endParaRPr lang="fr-FR" dirty="0">
              <a:latin typeface="Bookman Old Style" panose="02050604050505020204" pitchFamily="18" charset="0"/>
            </a:endParaRPr>
          </a:p>
          <a:p>
            <a:endParaRPr lang="fr-FR" dirty="0" smtClean="0">
              <a:latin typeface="Bookman Old Style" panose="02050604050505020204" pitchFamily="18" charset="0"/>
            </a:endParaRPr>
          </a:p>
          <a:p>
            <a:endParaRPr lang="fr-FR" dirty="0" smtClean="0"/>
          </a:p>
          <a:p>
            <a:endParaRPr lang="fr-FR" dirty="0"/>
          </a:p>
        </p:txBody>
      </p:sp>
    </p:spTree>
    <p:extLst>
      <p:ext uri="{BB962C8B-B14F-4D97-AF65-F5344CB8AC3E}">
        <p14:creationId xmlns:p14="http://schemas.microsoft.com/office/powerpoint/2010/main" val="410684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5000" dirty="0" smtClean="0">
                <a:solidFill>
                  <a:schemeClr val="accent1">
                    <a:lumMod val="75000"/>
                  </a:schemeClr>
                </a:solidFill>
                <a:latin typeface="Bookman Old Style" panose="02050604050505020204" pitchFamily="18" charset="0"/>
              </a:rPr>
              <a:t>Introduction </a:t>
            </a:r>
            <a:endParaRPr lang="fr-FR" sz="5000" dirty="0">
              <a:solidFill>
                <a:schemeClr val="accent1">
                  <a:lumMod val="75000"/>
                </a:schemeClr>
              </a:solidFill>
              <a:latin typeface="Bookman Old Style" panose="02050604050505020204" pitchFamily="18" charset="0"/>
            </a:endParaRPr>
          </a:p>
        </p:txBody>
      </p:sp>
      <p:sp>
        <p:nvSpPr>
          <p:cNvPr id="3" name="Espace réservé du contenu 2"/>
          <p:cNvSpPr>
            <a:spLocks noGrp="1"/>
          </p:cNvSpPr>
          <p:nvPr>
            <p:ph idx="1"/>
          </p:nvPr>
        </p:nvSpPr>
        <p:spPr/>
        <p:txBody>
          <a:bodyPr/>
          <a:lstStyle/>
          <a:p>
            <a:pPr algn="just"/>
            <a:r>
              <a:rPr lang="fr-FR" dirty="0" smtClean="0"/>
              <a:t>La normalisation comptable internationale s ’impose de plus en plus à l’ensemble des pays du monde dans le cadre de la mondialisation des échanges économiques </a:t>
            </a:r>
          </a:p>
          <a:p>
            <a:pPr algn="just"/>
            <a:r>
              <a:rPr lang="fr-FR" dirty="0" smtClean="0"/>
              <a:t>L’Algérie n’est pas en reste ,puisqu’elle fait partie de cet ensemble économique s’ouvrant au mode de fonctionnement d’une économie devant s’accommoder des conditions imposées aux entreprises en matière de normalisation comptable et de présentation des états financiers </a:t>
            </a:r>
            <a:endParaRPr lang="fr-FR" dirty="0"/>
          </a:p>
        </p:txBody>
      </p:sp>
    </p:spTree>
    <p:extLst>
      <p:ext uri="{BB962C8B-B14F-4D97-AF65-F5344CB8AC3E}">
        <p14:creationId xmlns:p14="http://schemas.microsoft.com/office/powerpoint/2010/main" val="23880859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4311" y="685800"/>
            <a:ext cx="10707689" cy="1752599"/>
          </a:xfrm>
        </p:spPr>
        <p:txBody>
          <a:bodyPr>
            <a:normAutofit fontScale="90000"/>
          </a:bodyPr>
          <a:lstStyle/>
          <a:p>
            <a:r>
              <a:rPr lang="fr-FR" sz="3300" b="1" dirty="0">
                <a:solidFill>
                  <a:schemeClr val="accent1">
                    <a:lumMod val="75000"/>
                  </a:schemeClr>
                </a:solidFill>
                <a:latin typeface="Bookman Old Style" panose="02050604050505020204" pitchFamily="18" charset="0"/>
              </a:rPr>
              <a:t>Adaptation des programmes et modules de comptabilité spéciale approfondie et comptabilité analytique selon le nouveau système comptable et financier </a:t>
            </a:r>
            <a:r>
              <a:rPr lang="fr-FR" dirty="0"/>
              <a:t/>
            </a:r>
            <a:br>
              <a:rPr lang="fr-FR" dirty="0"/>
            </a:br>
            <a:endParaRPr lang="fr-FR" dirty="0"/>
          </a:p>
        </p:txBody>
      </p:sp>
      <p:sp>
        <p:nvSpPr>
          <p:cNvPr id="3" name="Espace réservé du contenu 2"/>
          <p:cNvSpPr>
            <a:spLocks noGrp="1"/>
          </p:cNvSpPr>
          <p:nvPr>
            <p:ph idx="1"/>
          </p:nvPr>
        </p:nvSpPr>
        <p:spPr/>
        <p:txBody>
          <a:bodyPr/>
          <a:lstStyle/>
          <a:p>
            <a:pPr algn="just"/>
            <a:r>
              <a:rPr lang="fr-FR" dirty="0" smtClean="0"/>
              <a:t>Dans ce cadre , les universités ont fourni un effort considérable pour la révision des contenus des programmes concernant les matières de  </a:t>
            </a:r>
            <a:r>
              <a:rPr lang="fr-FR" b="1" dirty="0" smtClean="0"/>
              <a:t>Comptabilité et Finances  </a:t>
            </a:r>
            <a:r>
              <a:rPr lang="fr-FR" dirty="0" smtClean="0"/>
              <a:t>en les adaptant au nouveau référentiel comptable </a:t>
            </a:r>
          </a:p>
          <a:p>
            <a:pPr algn="just"/>
            <a:r>
              <a:rPr lang="fr-FR" dirty="0" smtClean="0"/>
              <a:t>Il est à signaler que la formation des enseignants au nouveau référentiel n’a pas été suffisante  pour permettre une bonne maitrise de la philosophie du SCF  </a:t>
            </a:r>
            <a:endParaRPr lang="fr-FR" dirty="0"/>
          </a:p>
        </p:txBody>
      </p:sp>
    </p:spTree>
    <p:extLst>
      <p:ext uri="{BB962C8B-B14F-4D97-AF65-F5344CB8AC3E}">
        <p14:creationId xmlns:p14="http://schemas.microsoft.com/office/powerpoint/2010/main" val="7077927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3710" y="1604431"/>
            <a:ext cx="3132138" cy="4627557"/>
          </a:xfrm>
          <a:prstGeom prst="rect">
            <a:avLst/>
          </a:prstGeom>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631" y="1604430"/>
            <a:ext cx="2991686" cy="4627557"/>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663" y="1549215"/>
            <a:ext cx="3137575" cy="4682772"/>
          </a:xfrm>
          <a:prstGeom prst="rect">
            <a:avLst/>
          </a:prstGeom>
        </p:spPr>
      </p:pic>
      <p:sp>
        <p:nvSpPr>
          <p:cNvPr id="5" name="ZoneTexte 4"/>
          <p:cNvSpPr txBox="1"/>
          <p:nvPr/>
        </p:nvSpPr>
        <p:spPr>
          <a:xfrm>
            <a:off x="1177446" y="422030"/>
            <a:ext cx="11014554" cy="830997"/>
          </a:xfrm>
          <a:prstGeom prst="rect">
            <a:avLst/>
          </a:prstGeom>
          <a:noFill/>
        </p:spPr>
        <p:txBody>
          <a:bodyPr wrap="none" rtlCol="0">
            <a:spAutoFit/>
          </a:bodyPr>
          <a:lstStyle/>
          <a:p>
            <a:r>
              <a:rPr lang="fr-FR" sz="3000" b="1" dirty="0" smtClean="0">
                <a:solidFill>
                  <a:schemeClr val="accent1">
                    <a:lumMod val="75000"/>
                  </a:schemeClr>
                </a:solidFill>
                <a:latin typeface="Bookman Old Style" panose="02050604050505020204" pitchFamily="18" charset="0"/>
              </a:rPr>
              <a:t> </a:t>
            </a:r>
            <a:r>
              <a:rPr lang="fr-FR" sz="3000" b="1" dirty="0">
                <a:solidFill>
                  <a:schemeClr val="accent1">
                    <a:lumMod val="75000"/>
                  </a:schemeClr>
                </a:solidFill>
                <a:latin typeface="Bookman Old Style" panose="02050604050505020204" pitchFamily="18" charset="0"/>
              </a:rPr>
              <a:t>C</a:t>
            </a:r>
            <a:r>
              <a:rPr lang="fr-FR" sz="3000" b="1" dirty="0" smtClean="0">
                <a:solidFill>
                  <a:schemeClr val="accent1">
                    <a:lumMod val="75000"/>
                  </a:schemeClr>
                </a:solidFill>
                <a:latin typeface="Bookman Old Style" panose="02050604050505020204" pitchFamily="18" charset="0"/>
              </a:rPr>
              <a:t>ontribution </a:t>
            </a:r>
            <a:r>
              <a:rPr lang="fr-FR" sz="3000" b="1" dirty="0">
                <a:solidFill>
                  <a:schemeClr val="accent1">
                    <a:lumMod val="75000"/>
                  </a:schemeClr>
                </a:solidFill>
                <a:latin typeface="Bookman Old Style" panose="02050604050505020204" pitchFamily="18" charset="0"/>
              </a:rPr>
              <a:t>des enseignants (Articles et Ouvrages )</a:t>
            </a:r>
          </a:p>
          <a:p>
            <a:endParaRPr lang="fr-FR" b="1" dirty="0">
              <a:solidFill>
                <a:schemeClr val="accent1">
                  <a:lumMod val="75000"/>
                </a:schemeClr>
              </a:solidFill>
            </a:endParaRPr>
          </a:p>
        </p:txBody>
      </p:sp>
    </p:spTree>
    <p:extLst>
      <p:ext uri="{BB962C8B-B14F-4D97-AF65-F5344CB8AC3E}">
        <p14:creationId xmlns:p14="http://schemas.microsoft.com/office/powerpoint/2010/main" val="3097884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5986" y="1293541"/>
            <a:ext cx="3613573" cy="502920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9147" y="1293541"/>
            <a:ext cx="3534032" cy="5029200"/>
          </a:xfrm>
          <a:prstGeom prst="rect">
            <a:avLst/>
          </a:prstGeom>
        </p:spPr>
      </p:pic>
      <p:sp>
        <p:nvSpPr>
          <p:cNvPr id="4" name="ZoneTexte 3"/>
          <p:cNvSpPr txBox="1"/>
          <p:nvPr/>
        </p:nvSpPr>
        <p:spPr>
          <a:xfrm>
            <a:off x="1177446" y="323556"/>
            <a:ext cx="11014554" cy="830997"/>
          </a:xfrm>
          <a:prstGeom prst="rect">
            <a:avLst/>
          </a:prstGeom>
          <a:noFill/>
        </p:spPr>
        <p:txBody>
          <a:bodyPr wrap="none" rtlCol="0">
            <a:spAutoFit/>
          </a:bodyPr>
          <a:lstStyle/>
          <a:p>
            <a:r>
              <a:rPr lang="fr-FR" sz="3000" b="1" dirty="0" smtClean="0">
                <a:solidFill>
                  <a:schemeClr val="accent1">
                    <a:lumMod val="75000"/>
                  </a:schemeClr>
                </a:solidFill>
                <a:latin typeface="Bookman Old Style" panose="02050604050505020204" pitchFamily="18" charset="0"/>
              </a:rPr>
              <a:t> </a:t>
            </a:r>
            <a:r>
              <a:rPr lang="fr-FR" sz="3000" b="1" dirty="0">
                <a:solidFill>
                  <a:schemeClr val="accent1">
                    <a:lumMod val="75000"/>
                  </a:schemeClr>
                </a:solidFill>
                <a:latin typeface="Bookman Old Style" panose="02050604050505020204" pitchFamily="18" charset="0"/>
              </a:rPr>
              <a:t>C</a:t>
            </a:r>
            <a:r>
              <a:rPr lang="fr-FR" sz="3000" b="1" dirty="0" smtClean="0">
                <a:solidFill>
                  <a:schemeClr val="accent1">
                    <a:lumMod val="75000"/>
                  </a:schemeClr>
                </a:solidFill>
                <a:latin typeface="Bookman Old Style" panose="02050604050505020204" pitchFamily="18" charset="0"/>
              </a:rPr>
              <a:t>ontribution </a:t>
            </a:r>
            <a:r>
              <a:rPr lang="fr-FR" sz="3000" b="1" dirty="0">
                <a:solidFill>
                  <a:schemeClr val="accent1">
                    <a:lumMod val="75000"/>
                  </a:schemeClr>
                </a:solidFill>
                <a:latin typeface="Bookman Old Style" panose="02050604050505020204" pitchFamily="18" charset="0"/>
              </a:rPr>
              <a:t>des enseignants (Articles et Ouvrages )</a:t>
            </a:r>
          </a:p>
          <a:p>
            <a:endParaRPr lang="fr-FR" b="1" dirty="0">
              <a:solidFill>
                <a:schemeClr val="accent1">
                  <a:lumMod val="75000"/>
                </a:schemeClr>
              </a:solidFill>
            </a:endParaRPr>
          </a:p>
        </p:txBody>
      </p:sp>
    </p:spTree>
    <p:extLst>
      <p:ext uri="{BB962C8B-B14F-4D97-AF65-F5344CB8AC3E}">
        <p14:creationId xmlns:p14="http://schemas.microsoft.com/office/powerpoint/2010/main" val="2703183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285344" y="1562099"/>
            <a:ext cx="9325038" cy="4839286"/>
          </a:xfrm>
          <a:prstGeom prst="rect">
            <a:avLst/>
          </a:prstGeom>
        </p:spPr>
      </p:pic>
      <p:sp>
        <p:nvSpPr>
          <p:cNvPr id="5" name="Titre 4"/>
          <p:cNvSpPr txBox="1">
            <a:spLocks noGrp="1"/>
          </p:cNvSpPr>
          <p:nvPr>
            <p:ph type="title"/>
          </p:nvPr>
        </p:nvSpPr>
        <p:spPr>
          <a:xfrm>
            <a:off x="1770557" y="392548"/>
            <a:ext cx="9217588" cy="1169551"/>
          </a:xfrm>
          <a:prstGeom prst="rect">
            <a:avLst/>
          </a:prstGeom>
          <a:noFill/>
        </p:spPr>
        <p:txBody>
          <a:bodyPr wrap="none" rtlCol="0">
            <a:spAutoFit/>
          </a:bodyPr>
          <a:lstStyle/>
          <a:p>
            <a:r>
              <a:rPr lang="fr-FR" sz="3000" b="1" dirty="0">
                <a:solidFill>
                  <a:schemeClr val="accent1">
                    <a:lumMod val="75000"/>
                  </a:schemeClr>
                </a:solidFill>
                <a:latin typeface="Bookman Old Style" panose="02050604050505020204" pitchFamily="18" charset="0"/>
              </a:rPr>
              <a:t> </a:t>
            </a:r>
            <a:r>
              <a:rPr lang="fr-FR" sz="3000" b="1" dirty="0" smtClean="0">
                <a:solidFill>
                  <a:schemeClr val="accent1">
                    <a:lumMod val="75000"/>
                  </a:schemeClr>
                </a:solidFill>
                <a:latin typeface="Bookman Old Style" panose="02050604050505020204" pitchFamily="18" charset="0"/>
              </a:rPr>
              <a:t>     Contribution </a:t>
            </a:r>
            <a:r>
              <a:rPr lang="fr-FR" sz="3000" b="1" dirty="0">
                <a:solidFill>
                  <a:schemeClr val="accent1">
                    <a:lumMod val="75000"/>
                  </a:schemeClr>
                </a:solidFill>
                <a:latin typeface="Bookman Old Style" panose="02050604050505020204" pitchFamily="18" charset="0"/>
              </a:rPr>
              <a:t>des enseignants </a:t>
            </a:r>
            <a:r>
              <a:rPr lang="fr-FR" sz="3000" b="1" dirty="0" smtClean="0">
                <a:solidFill>
                  <a:schemeClr val="accent1">
                    <a:lumMod val="75000"/>
                  </a:schemeClr>
                </a:solidFill>
                <a:latin typeface="Bookman Old Style" panose="02050604050505020204" pitchFamily="18" charset="0"/>
              </a:rPr>
              <a:t>(Ouvrages </a:t>
            </a:r>
            <a:r>
              <a:rPr lang="fr-FR" sz="3000" b="1" dirty="0">
                <a:solidFill>
                  <a:schemeClr val="accent1">
                    <a:lumMod val="75000"/>
                  </a:schemeClr>
                </a:solidFill>
                <a:latin typeface="Bookman Old Style" panose="02050604050505020204" pitchFamily="18" charset="0"/>
              </a:rPr>
              <a:t>)</a:t>
            </a:r>
          </a:p>
          <a:p>
            <a:endParaRPr lang="fr-FR" b="1" dirty="0">
              <a:solidFill>
                <a:schemeClr val="accent1">
                  <a:lumMod val="75000"/>
                </a:schemeClr>
              </a:solidFill>
            </a:endParaRPr>
          </a:p>
        </p:txBody>
      </p:sp>
    </p:spTree>
    <p:extLst>
      <p:ext uri="{BB962C8B-B14F-4D97-AF65-F5344CB8AC3E}">
        <p14:creationId xmlns:p14="http://schemas.microsoft.com/office/powerpoint/2010/main" val="3402534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12445" y="1139483"/>
            <a:ext cx="10304417" cy="5092505"/>
          </a:xfrm>
        </p:spPr>
        <p:txBody>
          <a:bodyPr>
            <a:normAutofit/>
          </a:bodyPr>
          <a:lstStyle/>
          <a:p>
            <a:pPr algn="just"/>
            <a:r>
              <a:rPr lang="fr-FR" dirty="0" smtClean="0">
                <a:latin typeface="Bookman Old Style" panose="02050604050505020204" pitchFamily="18" charset="0"/>
              </a:rPr>
              <a:t>D’important travaux </a:t>
            </a:r>
            <a:r>
              <a:rPr lang="fr-FR" dirty="0">
                <a:latin typeface="Bookman Old Style" panose="02050604050505020204" pitchFamily="18" charset="0"/>
              </a:rPr>
              <a:t>de  recherche (</a:t>
            </a:r>
            <a:r>
              <a:rPr lang="fr-FR" dirty="0" smtClean="0">
                <a:latin typeface="Bookman Old Style" panose="02050604050505020204" pitchFamily="18" charset="0"/>
              </a:rPr>
              <a:t>magisters</a:t>
            </a:r>
            <a:r>
              <a:rPr lang="fr-FR" dirty="0">
                <a:latin typeface="Bookman Old Style" panose="02050604050505020204" pitchFamily="18" charset="0"/>
              </a:rPr>
              <a:t>, Doctorats), traitant </a:t>
            </a:r>
            <a:r>
              <a:rPr lang="fr-FR" dirty="0" smtClean="0">
                <a:latin typeface="Bookman Old Style" panose="02050604050505020204" pitchFamily="18" charset="0"/>
              </a:rPr>
              <a:t>du SCF et d’audit </a:t>
            </a:r>
            <a:r>
              <a:rPr lang="fr-FR" dirty="0">
                <a:latin typeface="Bookman Old Style" panose="02050604050505020204" pitchFamily="18" charset="0"/>
              </a:rPr>
              <a:t>comptable et financier </a:t>
            </a:r>
            <a:r>
              <a:rPr lang="fr-FR" dirty="0" smtClean="0">
                <a:latin typeface="Bookman Old Style" panose="02050604050505020204" pitchFamily="18" charset="0"/>
              </a:rPr>
              <a:t>ont été élaborés mais ne sont pas exploités pour répondre aux contraintes d’application et aux différences d’interprétation rencontrés  dans l’application du SCF  </a:t>
            </a:r>
            <a:r>
              <a:rPr lang="fr-FR" dirty="0">
                <a:latin typeface="Bookman Old Style" panose="02050604050505020204" pitchFamily="18" charset="0"/>
              </a:rPr>
              <a:t>pourtant fort </a:t>
            </a:r>
            <a:r>
              <a:rPr lang="fr-FR" dirty="0" smtClean="0">
                <a:latin typeface="Bookman Old Style" panose="02050604050505020204" pitchFamily="18" charset="0"/>
              </a:rPr>
              <a:t>nombreuses </a:t>
            </a:r>
            <a:r>
              <a:rPr lang="fr-FR" dirty="0">
                <a:latin typeface="Bookman Old Style" panose="02050604050505020204" pitchFamily="18" charset="0"/>
              </a:rPr>
              <a:t>en </a:t>
            </a:r>
            <a:r>
              <a:rPr lang="fr-FR" dirty="0" smtClean="0">
                <a:latin typeface="Bookman Old Style" panose="02050604050505020204" pitchFamily="18" charset="0"/>
              </a:rPr>
              <a:t>entreprise.</a:t>
            </a:r>
          </a:p>
          <a:p>
            <a:pPr algn="just"/>
            <a:r>
              <a:rPr lang="fr-FR" dirty="0" smtClean="0">
                <a:latin typeface="Bookman Old Style" panose="02050604050505020204" pitchFamily="18" charset="0"/>
              </a:rPr>
              <a:t> Ces travaux sont rarement consultés en tant que référence documentaire par les professionnels.</a:t>
            </a:r>
          </a:p>
          <a:p>
            <a:pPr algn="just"/>
            <a:r>
              <a:rPr lang="fr-FR" dirty="0" smtClean="0">
                <a:latin typeface="Bookman Old Style" panose="02050604050505020204" pitchFamily="18" charset="0"/>
              </a:rPr>
              <a:t>Dans le cadre de la préparation de leur mémoire de Master</a:t>
            </a:r>
            <a:r>
              <a:rPr lang="fr-FR" dirty="0">
                <a:latin typeface="Bookman Old Style" panose="02050604050505020204" pitchFamily="18" charset="0"/>
              </a:rPr>
              <a:t> (Finances et Comptabilité)</a:t>
            </a:r>
            <a:r>
              <a:rPr lang="fr-FR" dirty="0" smtClean="0">
                <a:latin typeface="Bookman Old Style" panose="02050604050505020204" pitchFamily="18" charset="0"/>
              </a:rPr>
              <a:t> les étudiants sont invités à assister aux  journées d’études qui sont organisées au sein de l’université et participer aux ateliers  spécifiques .</a:t>
            </a:r>
          </a:p>
          <a:p>
            <a:pPr algn="just"/>
            <a:endParaRPr lang="fr-FR" dirty="0" smtClean="0"/>
          </a:p>
          <a:p>
            <a:endParaRPr lang="fr-FR" dirty="0"/>
          </a:p>
        </p:txBody>
      </p:sp>
    </p:spTree>
    <p:extLst>
      <p:ext uri="{BB962C8B-B14F-4D97-AF65-F5344CB8AC3E}">
        <p14:creationId xmlns:p14="http://schemas.microsoft.com/office/powerpoint/2010/main" val="2112280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037830107"/>
              </p:ext>
            </p:extLst>
          </p:nvPr>
        </p:nvGraphicFramePr>
        <p:xfrm>
          <a:off x="450167" y="1139482"/>
          <a:ext cx="11563642" cy="5740789"/>
        </p:xfrm>
        <a:graphic>
          <a:graphicData uri="http://schemas.openxmlformats.org/drawingml/2006/table">
            <a:tbl>
              <a:tblPr firstRow="1" bandRow="1">
                <a:tableStyleId>{5C22544A-7EE6-4342-B048-85BDC9FD1C3A}</a:tableStyleId>
              </a:tblPr>
              <a:tblGrid>
                <a:gridCol w="2228225"/>
                <a:gridCol w="4096197"/>
                <a:gridCol w="1681784"/>
                <a:gridCol w="2218008"/>
                <a:gridCol w="1339428"/>
              </a:tblGrid>
              <a:tr h="354623">
                <a:tc>
                  <a:txBody>
                    <a:bodyPr/>
                    <a:lstStyle/>
                    <a:p>
                      <a:r>
                        <a:rPr lang="fr-FR" dirty="0" smtClean="0"/>
                        <a:t>Université </a:t>
                      </a:r>
                      <a:endParaRPr lang="fr-FR" dirty="0"/>
                    </a:p>
                  </a:txBody>
                  <a:tcPr/>
                </a:tc>
                <a:tc>
                  <a:txBody>
                    <a:bodyPr/>
                    <a:lstStyle/>
                    <a:p>
                      <a:r>
                        <a:rPr lang="fr-FR" dirty="0" smtClean="0"/>
                        <a:t>Thème</a:t>
                      </a:r>
                      <a:r>
                        <a:rPr lang="fr-FR" baseline="0" dirty="0" smtClean="0"/>
                        <a:t> </a:t>
                      </a:r>
                      <a:endParaRPr lang="fr-FR" dirty="0"/>
                    </a:p>
                  </a:txBody>
                  <a:tcPr/>
                </a:tc>
                <a:tc>
                  <a:txBody>
                    <a:bodyPr/>
                    <a:lstStyle/>
                    <a:p>
                      <a:r>
                        <a:rPr lang="fr-FR" dirty="0" smtClean="0"/>
                        <a:t>Auteur </a:t>
                      </a:r>
                      <a:endParaRPr lang="fr-FR" dirty="0"/>
                    </a:p>
                  </a:txBody>
                  <a:tcPr/>
                </a:tc>
                <a:tc>
                  <a:txBody>
                    <a:bodyPr/>
                    <a:lstStyle/>
                    <a:p>
                      <a:r>
                        <a:rPr lang="fr-FR" dirty="0" smtClean="0"/>
                        <a:t>Directeur de thèse </a:t>
                      </a:r>
                      <a:endParaRPr lang="fr-FR" dirty="0"/>
                    </a:p>
                  </a:txBody>
                  <a:tcPr/>
                </a:tc>
                <a:tc>
                  <a:txBody>
                    <a:bodyPr/>
                    <a:lstStyle/>
                    <a:p>
                      <a:r>
                        <a:rPr lang="fr-FR" dirty="0" smtClean="0"/>
                        <a:t>Année </a:t>
                      </a:r>
                      <a:endParaRPr lang="fr-FR" dirty="0"/>
                    </a:p>
                  </a:txBody>
                  <a:tcPr/>
                </a:tc>
              </a:tr>
              <a:tr h="1270734">
                <a:tc>
                  <a:txBody>
                    <a:bodyPr/>
                    <a:lstStyle/>
                    <a:p>
                      <a:r>
                        <a:rPr lang="fr-FR" sz="1600" b="1" kern="1200" dirty="0" smtClean="0">
                          <a:solidFill>
                            <a:schemeClr val="dk1"/>
                          </a:solidFill>
                          <a:effectLst/>
                          <a:latin typeface="Bookman Old Style" panose="02050604050505020204" pitchFamily="18" charset="0"/>
                          <a:ea typeface="+mn-ea"/>
                          <a:cs typeface="Times New Roman" panose="02020603050405020304" pitchFamily="18" charset="0"/>
                        </a:rPr>
                        <a:t>Mouloud MAMMERI </a:t>
                      </a:r>
                    </a:p>
                    <a:p>
                      <a:r>
                        <a:rPr lang="fr-FR" sz="1600" b="1" kern="1200" dirty="0" smtClean="0">
                          <a:solidFill>
                            <a:schemeClr val="dk1"/>
                          </a:solidFill>
                          <a:effectLst/>
                          <a:latin typeface="Bookman Old Style" panose="02050604050505020204" pitchFamily="18" charset="0"/>
                          <a:ea typeface="+mn-ea"/>
                          <a:cs typeface="Times New Roman" panose="02020603050405020304" pitchFamily="18" charset="0"/>
                        </a:rPr>
                        <a:t>Tizi Ouzou </a:t>
                      </a:r>
                      <a:endParaRPr lang="fr-FR" sz="1600" b="1"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Traitement comptable des immobilisations de l'entreprise selon les nouvelles normes algériennes "</a:t>
                      </a:r>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scf</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[ressource textuelle, sauf manuscrits] : Cas de SONATRACH</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Zighem</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Hafida </a:t>
                      </a: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Bouzar</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a:t>
                      </a:r>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Chabha</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a:t>
                      </a:r>
                      <a:endParaRPr lang="fr-FR" sz="1600" dirty="0">
                        <a:latin typeface="Bookman Old Style" panose="020506040505050202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2012</a:t>
                      </a:r>
                      <a:endParaRPr lang="fr-FR" sz="1600" dirty="0" smtClean="0">
                        <a:latin typeface="Bookman Old Style" panose="02050604050505020204" pitchFamily="18" charset="0"/>
                        <a:cs typeface="Times New Roman" panose="02020603050405020304" pitchFamily="18" charset="0"/>
                      </a:endParaRPr>
                    </a:p>
                    <a:p>
                      <a:endParaRPr lang="fr-FR" sz="1600" dirty="0">
                        <a:latin typeface="Bookman Old Style" panose="02050604050505020204" pitchFamily="18" charset="0"/>
                        <a:cs typeface="Times New Roman" panose="02020603050405020304" pitchFamily="18" charset="0"/>
                      </a:endParaRPr>
                    </a:p>
                  </a:txBody>
                  <a:tcPr/>
                </a:tc>
              </a:tr>
              <a:tr h="1034318">
                <a:tc>
                  <a:txBody>
                    <a:bodyPr/>
                    <a:lstStyle/>
                    <a:p>
                      <a:r>
                        <a:rPr lang="fr-FR" sz="1600" b="1" dirty="0" smtClean="0">
                          <a:latin typeface="Bookman Old Style" panose="02050604050505020204" pitchFamily="18" charset="0"/>
                          <a:cs typeface="Times New Roman" panose="02020603050405020304" pitchFamily="18" charset="0"/>
                        </a:rPr>
                        <a:t>Alger 3 </a:t>
                      </a:r>
                      <a:endParaRPr lang="fr-FR" sz="1600" b="1"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L'impact du Système Comptable et Financier (SCF) sur l'audit financier et comptable des entreprises )économiques (avec études de cas</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Ait Bachir Ammar</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Refaa</a:t>
                      </a:r>
                      <a:r>
                        <a:rPr lang="fr-FR" sz="1600" kern="1200" baseline="0" dirty="0" smtClean="0">
                          <a:solidFill>
                            <a:schemeClr val="dk1"/>
                          </a:solidFill>
                          <a:effectLst/>
                          <a:latin typeface="Bookman Old Style" panose="02050604050505020204" pitchFamily="18" charset="0"/>
                          <a:ea typeface="+mn-ea"/>
                          <a:cs typeface="Times New Roman" panose="02020603050405020304" pitchFamily="18" charset="0"/>
                        </a:rPr>
                        <a:t> Toufik</a:t>
                      </a:r>
                      <a:endParaRPr lang="fr-FR" sz="1600" dirty="0">
                        <a:latin typeface="Bookman Old Style" panose="02050604050505020204" pitchFamily="18" charset="0"/>
                        <a:cs typeface="Times New Roman" panose="02020603050405020304" pitchFamily="18" charset="0"/>
                      </a:endParaRPr>
                    </a:p>
                  </a:txBody>
                  <a:tcPr/>
                </a:tc>
                <a:tc>
                  <a:txBody>
                    <a:bodyPr/>
                    <a:lstStyle/>
                    <a:p>
                      <a:endParaRPr lang="fr-FR" sz="1600" dirty="0">
                        <a:latin typeface="Bookman Old Style" panose="02050604050505020204" pitchFamily="18" charset="0"/>
                        <a:cs typeface="Times New Roman" panose="02020603050405020304" pitchFamily="18" charset="0"/>
                      </a:endParaRPr>
                    </a:p>
                  </a:txBody>
                  <a:tcPr/>
                </a:tc>
              </a:tr>
              <a:tr h="1034318">
                <a:tc>
                  <a:txBody>
                    <a:bodyPr/>
                    <a:lstStyle/>
                    <a:p>
                      <a:r>
                        <a:rPr lang="fr-FR" sz="1600" b="1" kern="1200" dirty="0" smtClean="0">
                          <a:solidFill>
                            <a:schemeClr val="dk1"/>
                          </a:solidFill>
                          <a:effectLst/>
                          <a:latin typeface="Bookman Old Style" panose="02050604050505020204" pitchFamily="18" charset="0"/>
                          <a:ea typeface="+mn-ea"/>
                          <a:cs typeface="Times New Roman" panose="02020603050405020304" pitchFamily="18" charset="0"/>
                        </a:rPr>
                        <a:t>El Hadj Lakhdar de Batna 1</a:t>
                      </a:r>
                      <a:endParaRPr lang="fr-FR" sz="1600" b="1"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Les normes internationales de comptabilité (IAS-IFRS) et leur application en Algérie -Cas du système comptable et financier algérien (SCF)</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Khellaf</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a:t>
                      </a:r>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lakhdar</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Rahal</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Ali </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2014</a:t>
                      </a:r>
                      <a:endParaRPr lang="fr-FR" sz="1600" dirty="0">
                        <a:latin typeface="Bookman Old Style" panose="02050604050505020204" pitchFamily="18" charset="0"/>
                        <a:cs typeface="Times New Roman" panose="02020603050405020304" pitchFamily="18" charset="0"/>
                      </a:endParaRPr>
                    </a:p>
                  </a:txBody>
                  <a:tcPr/>
                </a:tc>
              </a:tr>
              <a:tr h="620149">
                <a:tc>
                  <a:txBody>
                    <a:bodyPr/>
                    <a:lstStyle/>
                    <a:p>
                      <a:r>
                        <a:rPr lang="fr-FR" sz="1600" b="1" kern="1200" dirty="0" smtClean="0">
                          <a:solidFill>
                            <a:schemeClr val="dk1"/>
                          </a:solidFill>
                          <a:effectLst/>
                          <a:latin typeface="Bookman Old Style" panose="02050604050505020204" pitchFamily="18" charset="0"/>
                          <a:ea typeface="+mn-ea"/>
                          <a:cs typeface="Times New Roman" panose="02020603050405020304" pitchFamily="18" charset="0"/>
                        </a:rPr>
                        <a:t>E.S.C Alger</a:t>
                      </a:r>
                      <a:endParaRPr lang="fr-FR" sz="1600" b="1"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Le projet du nouveau système comptable financier Algérien. </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Mérouani</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Samir</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Berrag</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Mohamed </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2007</a:t>
                      </a:r>
                      <a:endParaRPr lang="fr-FR" sz="1600" dirty="0">
                        <a:latin typeface="Bookman Old Style" panose="02050604050505020204" pitchFamily="18" charset="0"/>
                        <a:cs typeface="Times New Roman" panose="02020603050405020304" pitchFamily="18" charset="0"/>
                      </a:endParaRPr>
                    </a:p>
                  </a:txBody>
                  <a:tcPr/>
                </a:tc>
              </a:tr>
              <a:tr h="1270734">
                <a:tc>
                  <a:txBody>
                    <a:bodyPr/>
                    <a:lstStyle/>
                    <a:p>
                      <a:r>
                        <a:rPr lang="fr-FR" sz="1600" b="1" dirty="0" smtClean="0">
                          <a:latin typeface="Bookman Old Style" panose="02050604050505020204" pitchFamily="18" charset="0"/>
                          <a:cs typeface="Times New Roman" panose="02020603050405020304" pitchFamily="18" charset="0"/>
                        </a:rPr>
                        <a:t>Alger 3</a:t>
                      </a:r>
                      <a:endParaRPr lang="fr-FR" sz="1600" b="1"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Analyse du changement de référentiel comptable au sein des organisations [ressource textuelle, sauf manuscrits] : cas du système comptable financier algérien</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Fassekh</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a:t>
                      </a:r>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amel</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Benhalima</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a:t>
                      </a:r>
                      <a:r>
                        <a:rPr lang="fr-FR" sz="1600" kern="1200" dirty="0" err="1" smtClean="0">
                          <a:solidFill>
                            <a:schemeClr val="dk1"/>
                          </a:solidFill>
                          <a:effectLst/>
                          <a:latin typeface="Bookman Old Style" panose="02050604050505020204" pitchFamily="18" charset="0"/>
                          <a:ea typeface="+mn-ea"/>
                          <a:cs typeface="Times New Roman" panose="02020603050405020304" pitchFamily="18" charset="0"/>
                        </a:rPr>
                        <a:t>Ammour</a:t>
                      </a:r>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 </a:t>
                      </a:r>
                      <a:endParaRPr lang="fr-FR" sz="1600" dirty="0">
                        <a:latin typeface="Bookman Old Style" panose="02050604050505020204" pitchFamily="18" charset="0"/>
                        <a:cs typeface="Times New Roman" panose="02020603050405020304" pitchFamily="18" charset="0"/>
                      </a:endParaRPr>
                    </a:p>
                  </a:txBody>
                  <a:tcPr/>
                </a:tc>
                <a:tc>
                  <a:txBody>
                    <a:bodyPr/>
                    <a:lstStyle/>
                    <a:p>
                      <a:r>
                        <a:rPr lang="fr-FR" sz="1600" kern="1200" dirty="0" smtClean="0">
                          <a:solidFill>
                            <a:schemeClr val="dk1"/>
                          </a:solidFill>
                          <a:effectLst/>
                          <a:latin typeface="Bookman Old Style" panose="02050604050505020204" pitchFamily="18" charset="0"/>
                          <a:ea typeface="+mn-ea"/>
                          <a:cs typeface="Times New Roman" panose="02020603050405020304" pitchFamily="18" charset="0"/>
                        </a:rPr>
                        <a:t>2016</a:t>
                      </a:r>
                      <a:endParaRPr lang="fr-FR" sz="1600" dirty="0">
                        <a:latin typeface="Bookman Old Style" panose="02050604050505020204" pitchFamily="18" charset="0"/>
                        <a:cs typeface="Times New Roman" panose="02020603050405020304" pitchFamily="18" charset="0"/>
                      </a:endParaRPr>
                    </a:p>
                  </a:txBody>
                  <a:tcPr/>
                </a:tc>
              </a:tr>
            </a:tbl>
          </a:graphicData>
        </a:graphic>
      </p:graphicFrame>
      <p:sp>
        <p:nvSpPr>
          <p:cNvPr id="3" name="Rectangle 2"/>
          <p:cNvSpPr/>
          <p:nvPr/>
        </p:nvSpPr>
        <p:spPr>
          <a:xfrm>
            <a:off x="914554" y="332321"/>
            <a:ext cx="11304698" cy="553998"/>
          </a:xfrm>
          <a:prstGeom prst="rect">
            <a:avLst/>
          </a:prstGeom>
        </p:spPr>
        <p:txBody>
          <a:bodyPr wrap="none">
            <a:spAutoFit/>
          </a:bodyPr>
          <a:lstStyle/>
          <a:p>
            <a:r>
              <a:rPr lang="fr-FR" sz="3000" b="1" dirty="0">
                <a:solidFill>
                  <a:schemeClr val="accent1">
                    <a:lumMod val="75000"/>
                  </a:schemeClr>
                </a:solidFill>
                <a:latin typeface="Bookman Old Style" panose="02050604050505020204" pitchFamily="18" charset="0"/>
              </a:rPr>
              <a:t>La recherche académique (</a:t>
            </a:r>
            <a:r>
              <a:rPr lang="fr-FR" sz="3000" b="1" dirty="0" smtClean="0">
                <a:solidFill>
                  <a:schemeClr val="accent1">
                    <a:lumMod val="75000"/>
                  </a:schemeClr>
                </a:solidFill>
                <a:latin typeface="Bookman Old Style" panose="02050604050505020204" pitchFamily="18" charset="0"/>
              </a:rPr>
              <a:t>Thèses Doctorat et Magister)</a:t>
            </a:r>
            <a:endParaRPr lang="fr-FR" sz="3000" b="1" dirty="0">
              <a:solidFill>
                <a:schemeClr val="accent1">
                  <a:lumMod val="75000"/>
                </a:schemeClr>
              </a:solidFill>
              <a:latin typeface="Bookman Old Style" panose="02050604050505020204" pitchFamily="18" charset="0"/>
            </a:endParaRPr>
          </a:p>
        </p:txBody>
      </p:sp>
    </p:spTree>
    <p:extLst>
      <p:ext uri="{BB962C8B-B14F-4D97-AF65-F5344CB8AC3E}">
        <p14:creationId xmlns:p14="http://schemas.microsoft.com/office/powerpoint/2010/main" val="852518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e">
  <a:themeElements>
    <a:clrScheme name="Parallaxe">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TM03457496[[fn=Parallaxe]]</Template>
  <TotalTime>297</TotalTime>
  <Words>835</Words>
  <Application>Microsoft Office PowerPoint</Application>
  <PresentationFormat>Grand écran</PresentationFormat>
  <Paragraphs>112</Paragraphs>
  <Slides>15</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15</vt:i4>
      </vt:variant>
    </vt:vector>
  </HeadingPairs>
  <TitlesOfParts>
    <vt:vector size="24" baseType="lpstr">
      <vt:lpstr>Arial</vt:lpstr>
      <vt:lpstr>Bookman Old Style</vt:lpstr>
      <vt:lpstr>Calibri</vt:lpstr>
      <vt:lpstr>Calisto MT</vt:lpstr>
      <vt:lpstr>Corbel</vt:lpstr>
      <vt:lpstr>Tahoma</vt:lpstr>
      <vt:lpstr>Times New Roman</vt:lpstr>
      <vt:lpstr>Wingdings</vt:lpstr>
      <vt:lpstr>Parallaxe</vt:lpstr>
      <vt:lpstr>Apport(s) des Travaux Universitaires dans le Processus d’Evolution  du Système Comptable  et Financier</vt:lpstr>
      <vt:lpstr>Plan </vt:lpstr>
      <vt:lpstr>Introduction </vt:lpstr>
      <vt:lpstr>Adaptation des programmes et modules de comptabilité spéciale approfondie et comptabilité analytique selon le nouveau système comptable et financier  </vt:lpstr>
      <vt:lpstr>Présentation PowerPoint</vt:lpstr>
      <vt:lpstr>Présentation PowerPoint</vt:lpstr>
      <vt:lpstr>      Contribution des enseignants (Ouvrages ) </vt:lpstr>
      <vt:lpstr>Présentation PowerPoint</vt:lpstr>
      <vt:lpstr>Présentation PowerPoint</vt:lpstr>
      <vt:lpstr>Présentation PowerPoint</vt:lpstr>
      <vt:lpstr>Présentation PowerPoint</vt:lpstr>
      <vt:lpstr>Présentation PowerPoint</vt:lpstr>
      <vt:lpstr>Interrelation entre l’université , l’entreprise et le professionnel </vt:lpstr>
      <vt:lpstr>Avant projet de loi d’orientation sur l’enseignement supérieur </vt:lpstr>
      <vt:lpstr>Partenariat entre l’université et le monde  de l’entreprise  L’existence d’un partenariat suppose des obligations à la charge de chacune des parties : Obligations de l’Université (1) et les obligations de l’Entreprise (2). </vt:lpstr>
    </vt:vector>
  </TitlesOfParts>
  <Company>private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Apport des Travaux Universitaires dans le Processus d’Evolution  du Système Comptable et Financier</dc:title>
  <dc:creator>redouane arfa</dc:creator>
  <cp:lastModifiedBy>redouane arfa</cp:lastModifiedBy>
  <cp:revision>129</cp:revision>
  <dcterms:created xsi:type="dcterms:W3CDTF">2018-05-11T14:03:55Z</dcterms:created>
  <dcterms:modified xsi:type="dcterms:W3CDTF">2018-05-20T08:54:28Z</dcterms:modified>
</cp:coreProperties>
</file>